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56" r:id="rId1"/>
  </p:sldMasterIdLst>
  <p:notesMasterIdLst>
    <p:notesMasterId r:id="rId20"/>
  </p:notesMasterIdLst>
  <p:sldIdLst>
    <p:sldId id="256" r:id="rId2"/>
    <p:sldId id="351" r:id="rId3"/>
    <p:sldId id="352" r:id="rId4"/>
    <p:sldId id="353" r:id="rId5"/>
    <p:sldId id="354" r:id="rId6"/>
    <p:sldId id="373" r:id="rId7"/>
    <p:sldId id="374" r:id="rId8"/>
    <p:sldId id="375" r:id="rId9"/>
    <p:sldId id="376" r:id="rId10"/>
    <p:sldId id="377" r:id="rId11"/>
    <p:sldId id="378" r:id="rId12"/>
    <p:sldId id="379" r:id="rId13"/>
    <p:sldId id="380" r:id="rId14"/>
    <p:sldId id="381" r:id="rId15"/>
    <p:sldId id="382" r:id="rId16"/>
    <p:sldId id="287" r:id="rId17"/>
    <p:sldId id="261" r:id="rId18"/>
    <p:sldId id="350" r:id="rId19"/>
  </p:sldIdLst>
  <p:sldSz cx="9144000" cy="5156200"/>
  <p:notesSz cx="6858000" cy="9144000"/>
  <p:embeddedFontLst>
    <p:embeddedFont>
      <p:font typeface="DaxOT-Regular" panose="02010504060101020104" pitchFamily="2" charset="77"/>
      <p:regular r:id="rId21"/>
    </p:embeddedFont>
    <p:embeddedFont>
      <p:font typeface="Maven Pro" pitchFamily="2" charset="77"/>
      <p:regular r:id="rId22"/>
      <p:bold r:id="rId23"/>
    </p:embeddedFont>
    <p:embeddedFont>
      <p:font typeface="Maven Pro Black" pitchFamily="2" charset="77"/>
      <p:bold r:id="rId24"/>
    </p:embeddedFont>
    <p:embeddedFont>
      <p:font typeface="Maven Pro ExtraBold" pitchFamily="2" charset="77"/>
      <p:bold r:id="rId25"/>
    </p:embeddedFont>
    <p:embeddedFont>
      <p:font typeface="Maven Pro Medium" pitchFamily="2" charset="77"/>
      <p:regular r:id="rId26"/>
    </p:embeddedFont>
    <p:embeddedFont>
      <p:font typeface="Maven Pro SemiBold" pitchFamily="2" charset="77"/>
      <p:regular r:id="rId27"/>
      <p:bold r:id="rId28"/>
    </p:embeddedFont>
    <p:embeddedFont>
      <p:font typeface="Oswald SemiBold" pitchFamily="2" charset="77"/>
      <p:regular r:id="rId2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1944"/>
    <a:srgbClr val="081239"/>
    <a:srgbClr val="F0F0F0"/>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536" autoAdjust="0"/>
    <p:restoredTop sz="96327"/>
  </p:normalViewPr>
  <p:slideViewPr>
    <p:cSldViewPr snapToGrid="0">
      <p:cViewPr varScale="1">
        <p:scale>
          <a:sx n="164" d="100"/>
          <a:sy n="164" d="100"/>
        </p:scale>
        <p:origin x="824" y="168"/>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723941-A509-4B00-AE83-0B9E7B71829E}" type="datetimeFigureOut">
              <a:rPr lang="en-GB" smtClean="0"/>
              <a:t>07/05/2025</a:t>
            </a:fld>
            <a:endParaRPr lang="en-GB"/>
          </a:p>
        </p:txBody>
      </p:sp>
      <p:sp>
        <p:nvSpPr>
          <p:cNvPr id="4" name="Slide Image Placeholder 3"/>
          <p:cNvSpPr>
            <a:spLocks noGrp="1" noRot="1" noChangeAspect="1"/>
          </p:cNvSpPr>
          <p:nvPr>
            <p:ph type="sldImg" idx="2"/>
          </p:nvPr>
        </p:nvSpPr>
        <p:spPr>
          <a:xfrm>
            <a:off x="692150" y="1143000"/>
            <a:ext cx="54737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12637D-35CB-44D2-83F9-1778C04C524E}" type="slidenum">
              <a:rPr lang="en-GB" smtClean="0"/>
              <a:t>‹#›</a:t>
            </a:fld>
            <a:endParaRPr lang="en-GB"/>
          </a:p>
        </p:txBody>
      </p:sp>
    </p:spTree>
    <p:extLst>
      <p:ext uri="{BB962C8B-B14F-4D97-AF65-F5344CB8AC3E}">
        <p14:creationId xmlns:p14="http://schemas.microsoft.com/office/powerpoint/2010/main" val="3302112962"/>
      </p:ext>
    </p:extLst>
  </p:cSld>
  <p:clrMap bg1="lt1" tx1="dk1" bg2="lt2" tx2="dk2" accent1="accent1" accent2="accent2" accent3="accent3" accent4="accent4" accent5="accent5" accent6="accent6" hlink="hlink" folHlink="folHlink"/>
  <p:notesStyle>
    <a:lvl1pPr marL="0" algn="l" defTabSz="686349" rtl="0" eaLnBrk="1" latinLnBrk="0" hangingPunct="1">
      <a:defRPr sz="901" kern="1200">
        <a:solidFill>
          <a:schemeClr val="tx1"/>
        </a:solidFill>
        <a:latin typeface="+mn-lt"/>
        <a:ea typeface="+mn-ea"/>
        <a:cs typeface="+mn-cs"/>
      </a:defRPr>
    </a:lvl1pPr>
    <a:lvl2pPr marL="343174" algn="l" defTabSz="686349" rtl="0" eaLnBrk="1" latinLnBrk="0" hangingPunct="1">
      <a:defRPr sz="901" kern="1200">
        <a:solidFill>
          <a:schemeClr val="tx1"/>
        </a:solidFill>
        <a:latin typeface="+mn-lt"/>
        <a:ea typeface="+mn-ea"/>
        <a:cs typeface="+mn-cs"/>
      </a:defRPr>
    </a:lvl2pPr>
    <a:lvl3pPr marL="686349" algn="l" defTabSz="686349" rtl="0" eaLnBrk="1" latinLnBrk="0" hangingPunct="1">
      <a:defRPr sz="901" kern="1200">
        <a:solidFill>
          <a:schemeClr val="tx1"/>
        </a:solidFill>
        <a:latin typeface="+mn-lt"/>
        <a:ea typeface="+mn-ea"/>
        <a:cs typeface="+mn-cs"/>
      </a:defRPr>
    </a:lvl3pPr>
    <a:lvl4pPr marL="1029523" algn="l" defTabSz="686349" rtl="0" eaLnBrk="1" latinLnBrk="0" hangingPunct="1">
      <a:defRPr sz="901" kern="1200">
        <a:solidFill>
          <a:schemeClr val="tx1"/>
        </a:solidFill>
        <a:latin typeface="+mn-lt"/>
        <a:ea typeface="+mn-ea"/>
        <a:cs typeface="+mn-cs"/>
      </a:defRPr>
    </a:lvl4pPr>
    <a:lvl5pPr marL="1372697" algn="l" defTabSz="686349" rtl="0" eaLnBrk="1" latinLnBrk="0" hangingPunct="1">
      <a:defRPr sz="901" kern="1200">
        <a:solidFill>
          <a:schemeClr val="tx1"/>
        </a:solidFill>
        <a:latin typeface="+mn-lt"/>
        <a:ea typeface="+mn-ea"/>
        <a:cs typeface="+mn-cs"/>
      </a:defRPr>
    </a:lvl5pPr>
    <a:lvl6pPr marL="1715872" algn="l" defTabSz="686349" rtl="0" eaLnBrk="1" latinLnBrk="0" hangingPunct="1">
      <a:defRPr sz="901" kern="1200">
        <a:solidFill>
          <a:schemeClr val="tx1"/>
        </a:solidFill>
        <a:latin typeface="+mn-lt"/>
        <a:ea typeface="+mn-ea"/>
        <a:cs typeface="+mn-cs"/>
      </a:defRPr>
    </a:lvl6pPr>
    <a:lvl7pPr marL="2059046" algn="l" defTabSz="686349" rtl="0" eaLnBrk="1" latinLnBrk="0" hangingPunct="1">
      <a:defRPr sz="901" kern="1200">
        <a:solidFill>
          <a:schemeClr val="tx1"/>
        </a:solidFill>
        <a:latin typeface="+mn-lt"/>
        <a:ea typeface="+mn-ea"/>
        <a:cs typeface="+mn-cs"/>
      </a:defRPr>
    </a:lvl7pPr>
    <a:lvl8pPr marL="2402220" algn="l" defTabSz="686349" rtl="0" eaLnBrk="1" latinLnBrk="0" hangingPunct="1">
      <a:defRPr sz="901" kern="1200">
        <a:solidFill>
          <a:schemeClr val="tx1"/>
        </a:solidFill>
        <a:latin typeface="+mn-lt"/>
        <a:ea typeface="+mn-ea"/>
        <a:cs typeface="+mn-cs"/>
      </a:defRPr>
    </a:lvl8pPr>
    <a:lvl9pPr marL="2745395" algn="l" defTabSz="686349" rtl="0" eaLnBrk="1" latinLnBrk="0" hangingPunct="1">
      <a:defRPr sz="901"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www.harwin.com/" TargetMode="External"/><Relationship Id="rId2" Type="http://schemas.openxmlformats.org/officeDocument/2006/relationships/image" Target="../media/image16.jpeg"/><Relationship Id="rId1" Type="http://schemas.openxmlformats.org/officeDocument/2006/relationships/slideMaster" Target="../slideMasters/slideMaster1.xml"/><Relationship Id="rId6" Type="http://schemas.openxmlformats.org/officeDocument/2006/relationships/hyperlink" Target="mailto:support@harwin.com" TargetMode="External"/><Relationship Id="rId5" Type="http://schemas.openxmlformats.org/officeDocument/2006/relationships/image" Target="../media/image18.png"/><Relationship Id="rId4" Type="http://schemas.openxmlformats.org/officeDocument/2006/relationships/image" Target="../media/image17.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9.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9.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emf"/><Relationship Id="rId5" Type="http://schemas.openxmlformats.org/officeDocument/2006/relationships/image" Target="../media/image10.png"/><Relationship Id="rId4" Type="http://schemas.openxmlformats.org/officeDocument/2006/relationships/image" Target="../media/image9.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9.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svg"/></Relationships>
</file>

<file path=ppt/slideLayouts/_rels/slideLayout9.xml.rels><?xml version="1.0" encoding="UTF-8" standalone="yes"?>
<Relationships xmlns="http://schemas.openxmlformats.org/package/2006/relationships"><Relationship Id="rId8" Type="http://schemas.openxmlformats.org/officeDocument/2006/relationships/hyperlink" Target="mailto:technical-us@harwinasia.com" TargetMode="External"/><Relationship Id="rId13" Type="http://schemas.openxmlformats.org/officeDocument/2006/relationships/image" Target="../media/image20.png"/><Relationship Id="rId18" Type="http://schemas.openxmlformats.org/officeDocument/2006/relationships/hyperlink" Target="https://www.facebook.com/HarwinPlc" TargetMode="External"/><Relationship Id="rId3" Type="http://schemas.openxmlformats.org/officeDocument/2006/relationships/image" Target="../media/image2.png"/><Relationship Id="rId7" Type="http://schemas.openxmlformats.org/officeDocument/2006/relationships/hyperlink" Target="mailto:technical-us@harwin.com" TargetMode="External"/><Relationship Id="rId12" Type="http://schemas.openxmlformats.org/officeDocument/2006/relationships/hyperlink" Target="https://www.youtube.com/@HarwinGroup" TargetMode="External"/><Relationship Id="rId17" Type="http://schemas.openxmlformats.org/officeDocument/2006/relationships/image" Target="../media/image22.png"/><Relationship Id="rId2" Type="http://schemas.openxmlformats.org/officeDocument/2006/relationships/image" Target="../media/image16.jpeg"/><Relationship Id="rId16" Type="http://schemas.openxmlformats.org/officeDocument/2006/relationships/hyperlink" Target="https://twitter.com/Harwin" TargetMode="External"/><Relationship Id="rId1" Type="http://schemas.openxmlformats.org/officeDocument/2006/relationships/slideMaster" Target="../slideMasters/slideMaster1.xml"/><Relationship Id="rId6" Type="http://schemas.openxmlformats.org/officeDocument/2006/relationships/hyperlink" Target="mailto:technical@harwin.com" TargetMode="External"/><Relationship Id="rId11" Type="http://schemas.openxmlformats.org/officeDocument/2006/relationships/image" Target="../media/image19.png"/><Relationship Id="rId5" Type="http://schemas.openxmlformats.org/officeDocument/2006/relationships/image" Target="../media/image18.png"/><Relationship Id="rId15" Type="http://schemas.openxmlformats.org/officeDocument/2006/relationships/image" Target="../media/image21.png"/><Relationship Id="rId10" Type="http://schemas.openxmlformats.org/officeDocument/2006/relationships/hyperlink" Target="https://www.instagram.com/harwingroup/" TargetMode="External"/><Relationship Id="rId19" Type="http://schemas.openxmlformats.org/officeDocument/2006/relationships/image" Target="../media/image23.png"/><Relationship Id="rId4" Type="http://schemas.openxmlformats.org/officeDocument/2006/relationships/image" Target="../media/image17.svg"/><Relationship Id="rId9" Type="http://schemas.openxmlformats.org/officeDocument/2006/relationships/hyperlink" Target="https://www.harwin.com/" TargetMode="External"/><Relationship Id="rId14" Type="http://schemas.openxmlformats.org/officeDocument/2006/relationships/hyperlink" Target="https://www.linkedin.com/company/harwin/"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1AB4555-9C5D-47C3-F2B9-06CE20E184B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6894"/>
            <a:ext cx="9144000" cy="5209988"/>
          </a:xfrm>
          <a:prstGeom prst="rect">
            <a:avLst/>
          </a:prstGeom>
        </p:spPr>
      </p:pic>
      <p:pic>
        <p:nvPicPr>
          <p:cNvPr id="13" name="Graphic 12">
            <a:extLst>
              <a:ext uri="{FF2B5EF4-FFF2-40B4-BE49-F238E27FC236}">
                <a16:creationId xmlns:a16="http://schemas.microsoft.com/office/drawing/2014/main" id="{E4FBD49A-776D-1868-5D72-8AC41817F8C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806178" y="4831496"/>
            <a:ext cx="712945" cy="114580"/>
          </a:xfrm>
          <a:prstGeom prst="rect">
            <a:avLst/>
          </a:prstGeom>
        </p:spPr>
      </p:pic>
      <p:pic>
        <p:nvPicPr>
          <p:cNvPr id="24" name="Picture 23" descr="A picture containing text, clipart&#10;&#10;Description automatically generated">
            <a:extLst>
              <a:ext uri="{FF2B5EF4-FFF2-40B4-BE49-F238E27FC236}">
                <a16:creationId xmlns:a16="http://schemas.microsoft.com/office/drawing/2014/main" id="{45AA7BD7-679E-147F-F0E9-A036519EB717}"/>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54287" y="2990057"/>
            <a:ext cx="2143235" cy="269889"/>
          </a:xfrm>
          <a:prstGeom prst="rect">
            <a:avLst/>
          </a:prstGeom>
        </p:spPr>
      </p:pic>
      <p:sp>
        <p:nvSpPr>
          <p:cNvPr id="4" name="TextBox 3">
            <a:extLst>
              <a:ext uri="{FF2B5EF4-FFF2-40B4-BE49-F238E27FC236}">
                <a16:creationId xmlns:a16="http://schemas.microsoft.com/office/drawing/2014/main" id="{3151B80B-910F-0780-BF3D-C400DA31B936}"/>
              </a:ext>
            </a:extLst>
          </p:cNvPr>
          <p:cNvSpPr txBox="1"/>
          <p:nvPr userDrawn="1"/>
        </p:nvSpPr>
        <p:spPr>
          <a:xfrm>
            <a:off x="7013198" y="4774064"/>
            <a:ext cx="2033880" cy="215444"/>
          </a:xfrm>
          <a:prstGeom prst="rect">
            <a:avLst/>
          </a:prstGeom>
          <a:noFill/>
        </p:spPr>
        <p:txBody>
          <a:bodyPr wrap="square" rtlCol="0">
            <a:spAutoFit/>
          </a:bodyPr>
          <a:lstStyle/>
          <a:p>
            <a:r>
              <a:rPr lang="en-US" sz="800" b="0" i="0" spc="200" baseline="0" dirty="0">
                <a:solidFill>
                  <a:schemeClr val="bg1"/>
                </a:solidFill>
                <a:latin typeface="Maven Pro Medium" pitchFamily="2" charset="77"/>
              </a:rPr>
              <a:t>    WWW.HARWIN.COM</a:t>
            </a:r>
          </a:p>
        </p:txBody>
      </p:sp>
      <p:pic>
        <p:nvPicPr>
          <p:cNvPr id="3" name="Picture 2" descr="Logo, icon&#10;&#10;Description automatically generated with medium confidence">
            <a:extLst>
              <a:ext uri="{FF2B5EF4-FFF2-40B4-BE49-F238E27FC236}">
                <a16:creationId xmlns:a16="http://schemas.microsoft.com/office/drawing/2014/main" id="{EB582730-5F75-AA48-1EEF-BC5738734D50}"/>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959098" y="0"/>
            <a:ext cx="795844" cy="646889"/>
          </a:xfrm>
          <a:prstGeom prst="rect">
            <a:avLst/>
          </a:prstGeom>
        </p:spPr>
      </p:pic>
      <p:pic>
        <p:nvPicPr>
          <p:cNvPr id="2" name="Picture 1" descr="Logo&#10;&#10;Description automatically generated">
            <a:extLst>
              <a:ext uri="{FF2B5EF4-FFF2-40B4-BE49-F238E27FC236}">
                <a16:creationId xmlns:a16="http://schemas.microsoft.com/office/drawing/2014/main" id="{6D13133B-EB10-7C49-2741-4300164ADA91}"/>
              </a:ext>
            </a:extLst>
          </p:cNvPr>
          <p:cNvPicPr>
            <a:picLocks noChangeAspect="1"/>
          </p:cNvPicPr>
          <p:nvPr userDrawn="1"/>
        </p:nvPicPr>
        <p:blipFill>
          <a:blip r:embed="rId7" cstate="screen">
            <a:alphaModFix/>
            <a:extLst>
              <a:ext uri="{28A0092B-C50C-407E-A947-70E740481C1C}">
                <a14:useLocalDpi xmlns:a14="http://schemas.microsoft.com/office/drawing/2010/main"/>
              </a:ext>
            </a:extLst>
          </a:blip>
          <a:stretch>
            <a:fillRect/>
          </a:stretch>
        </p:blipFill>
        <p:spPr>
          <a:xfrm>
            <a:off x="7163254" y="-3225"/>
            <a:ext cx="795844" cy="646889"/>
          </a:xfrm>
          <a:prstGeom prst="rect">
            <a:avLst/>
          </a:prstGeom>
        </p:spPr>
      </p:pic>
    </p:spTree>
    <p:extLst>
      <p:ext uri="{BB962C8B-B14F-4D97-AF65-F5344CB8AC3E}">
        <p14:creationId xmlns:p14="http://schemas.microsoft.com/office/powerpoint/2010/main" val="235793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d slide Global">
    <p:spTree>
      <p:nvGrpSpPr>
        <p:cNvPr id="1" name=""/>
        <p:cNvGrpSpPr/>
        <p:nvPr/>
      </p:nvGrpSpPr>
      <p:grpSpPr>
        <a:xfrm>
          <a:off x="0" y="0"/>
          <a:ext cx="0" cy="0"/>
          <a:chOff x="0" y="0"/>
          <a:chExt cx="0" cy="0"/>
        </a:xfrm>
      </p:grpSpPr>
      <p:pic>
        <p:nvPicPr>
          <p:cNvPr id="2" name="Picture 1" descr="Icon&#10;&#10;Description automatically generated with medium confidence">
            <a:extLst>
              <a:ext uri="{FF2B5EF4-FFF2-40B4-BE49-F238E27FC236}">
                <a16:creationId xmlns:a16="http://schemas.microsoft.com/office/drawing/2014/main" id="{E20C4149-E07C-E356-E4F6-692BC6BFE0E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540"/>
            <a:ext cx="9144000" cy="5153660"/>
          </a:xfrm>
          <a:prstGeom prst="rect">
            <a:avLst/>
          </a:prstGeom>
        </p:spPr>
      </p:pic>
      <p:sp>
        <p:nvSpPr>
          <p:cNvPr id="4" name="Text Placeholder 2">
            <a:extLst>
              <a:ext uri="{FF2B5EF4-FFF2-40B4-BE49-F238E27FC236}">
                <a16:creationId xmlns:a16="http://schemas.microsoft.com/office/drawing/2014/main" id="{DBDEB849-15C3-4FAF-4B34-0F983F8B4E44}"/>
              </a:ext>
            </a:extLst>
          </p:cNvPr>
          <p:cNvSpPr>
            <a:spLocks noGrp="1"/>
          </p:cNvSpPr>
          <p:nvPr>
            <p:ph type="body" idx="1" hasCustomPrompt="1"/>
          </p:nvPr>
        </p:nvSpPr>
        <p:spPr>
          <a:xfrm>
            <a:off x="585251" y="4133540"/>
            <a:ext cx="3424238" cy="501961"/>
          </a:xfrm>
          <a:prstGeom prst="rect">
            <a:avLst/>
          </a:prstGeom>
        </p:spPr>
        <p:txBody>
          <a:bodyPr/>
          <a:lstStyle>
            <a:lvl1pPr marL="0" indent="0">
              <a:lnSpc>
                <a:spcPct val="100000"/>
              </a:lnSpc>
              <a:spcBef>
                <a:spcPts val="0"/>
              </a:spcBef>
              <a:buNone/>
              <a:defRPr sz="2943" b="0" cap="none" baseline="0">
                <a:solidFill>
                  <a:schemeClr val="bg1"/>
                </a:solidFill>
                <a:latin typeface="Maven Pro Black" pitchFamily="2" charset="0"/>
              </a:defRPr>
            </a:lvl1pPr>
            <a:lvl2pPr marL="342043" indent="0">
              <a:buNone/>
              <a:defRPr sz="1496">
                <a:solidFill>
                  <a:schemeClr val="tx1">
                    <a:tint val="75000"/>
                  </a:schemeClr>
                </a:solidFill>
              </a:defRPr>
            </a:lvl2pPr>
            <a:lvl3pPr marL="684086" indent="0">
              <a:buNone/>
              <a:defRPr sz="1346">
                <a:solidFill>
                  <a:schemeClr val="tx1">
                    <a:tint val="75000"/>
                  </a:schemeClr>
                </a:solidFill>
              </a:defRPr>
            </a:lvl3pPr>
            <a:lvl4pPr marL="1026128" indent="0">
              <a:buNone/>
              <a:defRPr sz="1197">
                <a:solidFill>
                  <a:schemeClr val="tx1">
                    <a:tint val="75000"/>
                  </a:schemeClr>
                </a:solidFill>
              </a:defRPr>
            </a:lvl4pPr>
            <a:lvl5pPr marL="1368171" indent="0">
              <a:buNone/>
              <a:defRPr sz="1197">
                <a:solidFill>
                  <a:schemeClr val="tx1">
                    <a:tint val="75000"/>
                  </a:schemeClr>
                </a:solidFill>
              </a:defRPr>
            </a:lvl5pPr>
            <a:lvl6pPr marL="1710214" indent="0">
              <a:buNone/>
              <a:defRPr sz="1197">
                <a:solidFill>
                  <a:schemeClr val="tx1">
                    <a:tint val="75000"/>
                  </a:schemeClr>
                </a:solidFill>
              </a:defRPr>
            </a:lvl6pPr>
            <a:lvl7pPr marL="2052257" indent="0">
              <a:buNone/>
              <a:defRPr sz="1197">
                <a:solidFill>
                  <a:schemeClr val="tx1">
                    <a:tint val="75000"/>
                  </a:schemeClr>
                </a:solidFill>
              </a:defRPr>
            </a:lvl7pPr>
            <a:lvl8pPr marL="2394299" indent="0">
              <a:buNone/>
              <a:defRPr sz="1197">
                <a:solidFill>
                  <a:schemeClr val="tx1">
                    <a:tint val="75000"/>
                  </a:schemeClr>
                </a:solidFill>
              </a:defRPr>
            </a:lvl8pPr>
            <a:lvl9pPr marL="2736342" indent="0">
              <a:buNone/>
              <a:defRPr sz="1197">
                <a:solidFill>
                  <a:schemeClr val="tx1">
                    <a:tint val="75000"/>
                  </a:schemeClr>
                </a:solidFill>
              </a:defRPr>
            </a:lvl9pPr>
          </a:lstStyle>
          <a:p>
            <a:pPr lvl="0"/>
            <a:r>
              <a:rPr lang="en-US" dirty="0"/>
              <a:t>Heading</a:t>
            </a:r>
          </a:p>
        </p:txBody>
      </p:sp>
      <p:pic>
        <p:nvPicPr>
          <p:cNvPr id="6" name="Graphic 5">
            <a:extLst>
              <a:ext uri="{FF2B5EF4-FFF2-40B4-BE49-F238E27FC236}">
                <a16:creationId xmlns:a16="http://schemas.microsoft.com/office/drawing/2014/main" id="{06BF6843-0B4D-4452-271C-6B65F8A5467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385528" y="511972"/>
            <a:ext cx="1036376" cy="166560"/>
          </a:xfrm>
          <a:prstGeom prst="rect">
            <a:avLst/>
          </a:prstGeom>
        </p:spPr>
      </p:pic>
      <p:pic>
        <p:nvPicPr>
          <p:cNvPr id="7" name="Picture 6" descr="A black and white image of a person's face&#10;&#10;Description automatically generated with low confidence">
            <a:extLst>
              <a:ext uri="{FF2B5EF4-FFF2-40B4-BE49-F238E27FC236}">
                <a16:creationId xmlns:a16="http://schemas.microsoft.com/office/drawing/2014/main" id="{52077A8E-027D-8479-1EC8-4F4FA745A10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835122" y="503014"/>
            <a:ext cx="1393897" cy="177809"/>
          </a:xfrm>
          <a:prstGeom prst="rect">
            <a:avLst/>
          </a:prstGeom>
        </p:spPr>
      </p:pic>
      <p:sp>
        <p:nvSpPr>
          <p:cNvPr id="8" name="object 4">
            <a:extLst>
              <a:ext uri="{FF2B5EF4-FFF2-40B4-BE49-F238E27FC236}">
                <a16:creationId xmlns:a16="http://schemas.microsoft.com/office/drawing/2014/main" id="{18A1E605-09E2-9E92-B1C8-4A67EAB5D8EA}"/>
              </a:ext>
            </a:extLst>
          </p:cNvPr>
          <p:cNvSpPr/>
          <p:nvPr userDrawn="1"/>
        </p:nvSpPr>
        <p:spPr>
          <a:xfrm>
            <a:off x="6548170" y="4079631"/>
            <a:ext cx="213115" cy="560529"/>
          </a:xfrm>
          <a:custGeom>
            <a:avLst/>
            <a:gdLst/>
            <a:ahLst/>
            <a:cxnLst/>
            <a:rect l="l" t="t" r="r" b="b"/>
            <a:pathLst>
              <a:path h="574675">
                <a:moveTo>
                  <a:pt x="0" y="0"/>
                </a:moveTo>
                <a:lnTo>
                  <a:pt x="0" y="574306"/>
                </a:lnTo>
              </a:path>
            </a:pathLst>
          </a:custGeom>
          <a:ln w="9525" cap="rnd">
            <a:solidFill>
              <a:srgbClr val="FFFFFF"/>
            </a:solidFill>
          </a:ln>
        </p:spPr>
        <p:txBody>
          <a:bodyPr wrap="square" lIns="0" tIns="0" rIns="0" bIns="0" rtlCol="0"/>
          <a:lstStyle/>
          <a:p>
            <a:endParaRPr sz="1795"/>
          </a:p>
        </p:txBody>
      </p:sp>
      <p:sp>
        <p:nvSpPr>
          <p:cNvPr id="10" name="object 16">
            <a:extLst>
              <a:ext uri="{FF2B5EF4-FFF2-40B4-BE49-F238E27FC236}">
                <a16:creationId xmlns:a16="http://schemas.microsoft.com/office/drawing/2014/main" id="{29D37637-7F28-4204-3BA5-D076197116BF}"/>
              </a:ext>
            </a:extLst>
          </p:cNvPr>
          <p:cNvSpPr txBox="1"/>
          <p:nvPr userDrawn="1"/>
        </p:nvSpPr>
        <p:spPr>
          <a:xfrm>
            <a:off x="6835122" y="4074844"/>
            <a:ext cx="1607833" cy="542593"/>
          </a:xfrm>
          <a:prstGeom prst="rect">
            <a:avLst/>
          </a:prstGeom>
        </p:spPr>
        <p:txBody>
          <a:bodyPr vert="horz" wrap="square" lIns="0" tIns="48141" rIns="0" bIns="0" rtlCol="0">
            <a:spAutoFit/>
          </a:bodyPr>
          <a:lstStyle/>
          <a:p>
            <a:pPr algn="l"/>
            <a:r>
              <a:rPr lang="en-GB" sz="795" b="0" i="0" dirty="0">
                <a:solidFill>
                  <a:schemeClr val="bg1"/>
                </a:solidFill>
                <a:effectLst/>
                <a:latin typeface="Maven Pro Medium" pitchFamily="2" charset="77"/>
              </a:rPr>
              <a:t>E: </a:t>
            </a:r>
            <a:r>
              <a:rPr lang="en-GB" sz="795" b="0" i="0" u="none" strike="noStrike" dirty="0">
                <a:solidFill>
                  <a:schemeClr val="bg1"/>
                </a:solidFill>
                <a:effectLst/>
                <a:latin typeface="Maven Pro Medium" pitchFamily="2" charset="77"/>
                <a:hlinkClick r:id="rId6" tooltip="mailto:technical@harwinasia.com">
                  <a:extLst>
                    <a:ext uri="{A12FA001-AC4F-418D-AE19-62706E023703}">
                      <ahyp:hlinkClr xmlns:ahyp="http://schemas.microsoft.com/office/drawing/2018/hyperlinkcolor" val="tx"/>
                    </a:ext>
                  </a:extLst>
                </a:hlinkClick>
              </a:rPr>
              <a:t>support@harwin.com</a:t>
            </a:r>
            <a:endParaRPr lang="en-GB" sz="795" b="0" i="0" dirty="0">
              <a:solidFill>
                <a:schemeClr val="bg1"/>
              </a:solidFill>
              <a:effectLst/>
              <a:latin typeface="Maven Pro Medium" pitchFamily="2" charset="77"/>
            </a:endParaRPr>
          </a:p>
          <a:p>
            <a:pPr algn="l"/>
            <a:br>
              <a:rPr lang="en-GB" sz="795" b="0" i="0" dirty="0">
                <a:solidFill>
                  <a:schemeClr val="bg1"/>
                </a:solidFill>
                <a:effectLst/>
                <a:latin typeface="Maven Pro Medium" pitchFamily="2" charset="77"/>
              </a:rPr>
            </a:br>
            <a:endParaRPr lang="en-GB" sz="795" b="0" i="0" dirty="0">
              <a:solidFill>
                <a:schemeClr val="bg1"/>
              </a:solidFill>
              <a:effectLst/>
              <a:latin typeface="Maven Pro Medium" pitchFamily="2" charset="77"/>
            </a:endParaRPr>
          </a:p>
          <a:p>
            <a:pPr algn="l"/>
            <a:r>
              <a:rPr lang="en-GB" sz="825" b="1" i="0" u="none" strike="noStrike" spc="200" baseline="0" dirty="0">
                <a:solidFill>
                  <a:schemeClr val="bg1"/>
                </a:solidFill>
                <a:effectLst/>
                <a:latin typeface="Maven Pro Black" pitchFamily="2" charset="77"/>
                <a:hlinkClick r:id="rId7" tooltip="https://www.harwin.com">
                  <a:extLst>
                    <a:ext uri="{A12FA001-AC4F-418D-AE19-62706E023703}">
                      <ahyp:hlinkClr xmlns:ahyp="http://schemas.microsoft.com/office/drawing/2018/hyperlinkcolor" val="tx"/>
                    </a:ext>
                  </a:extLst>
                </a:hlinkClick>
              </a:rPr>
              <a:t>WWW.HARWIN.COM</a:t>
            </a:r>
            <a:endParaRPr lang="en-GB" sz="825" b="1" i="0" spc="200" baseline="0" dirty="0">
              <a:solidFill>
                <a:schemeClr val="bg1"/>
              </a:solidFill>
              <a:effectLst/>
              <a:latin typeface="Maven Pro Black" pitchFamily="2" charset="77"/>
            </a:endParaRPr>
          </a:p>
        </p:txBody>
      </p:sp>
    </p:spTree>
    <p:extLst>
      <p:ext uri="{BB962C8B-B14F-4D97-AF65-F5344CB8AC3E}">
        <p14:creationId xmlns:p14="http://schemas.microsoft.com/office/powerpoint/2010/main" val="3019822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and Content with background">
    <p:spTree>
      <p:nvGrpSpPr>
        <p:cNvPr id="1" name=""/>
        <p:cNvGrpSpPr/>
        <p:nvPr/>
      </p:nvGrpSpPr>
      <p:grpSpPr>
        <a:xfrm>
          <a:off x="0" y="0"/>
          <a:ext cx="0" cy="0"/>
          <a:chOff x="0" y="0"/>
          <a:chExt cx="0" cy="0"/>
        </a:xfrm>
      </p:grpSpPr>
      <p:pic>
        <p:nvPicPr>
          <p:cNvPr id="3" name="Picture 2" descr="Shape, circle&#10;&#10;Description automatically generated">
            <a:extLst>
              <a:ext uri="{FF2B5EF4-FFF2-40B4-BE49-F238E27FC236}">
                <a16:creationId xmlns:a16="http://schemas.microsoft.com/office/drawing/2014/main" id="{C312AAD6-EC46-B193-4792-C8AF3E4A1D5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85612" y="0"/>
            <a:ext cx="7058388" cy="5153290"/>
          </a:xfrm>
          <a:prstGeom prst="rect">
            <a:avLst/>
          </a:prstGeom>
        </p:spPr>
      </p:pic>
      <p:sp>
        <p:nvSpPr>
          <p:cNvPr id="7" name="Text Placeholder 10">
            <a:extLst>
              <a:ext uri="{FF2B5EF4-FFF2-40B4-BE49-F238E27FC236}">
                <a16:creationId xmlns:a16="http://schemas.microsoft.com/office/drawing/2014/main" id="{E450C6BD-2F60-ED2F-CCCD-851E64D8F0E3}"/>
              </a:ext>
            </a:extLst>
          </p:cNvPr>
          <p:cNvSpPr>
            <a:spLocks noGrp="1"/>
          </p:cNvSpPr>
          <p:nvPr>
            <p:ph type="body" sz="quarter" idx="13" hasCustomPrompt="1"/>
          </p:nvPr>
        </p:nvSpPr>
        <p:spPr>
          <a:xfrm>
            <a:off x="389059" y="925784"/>
            <a:ext cx="5978350" cy="251133"/>
          </a:xfrm>
          <a:prstGeom prst="rect">
            <a:avLst/>
          </a:prstGeom>
        </p:spPr>
        <p:txBody>
          <a:bodyPr/>
          <a:lstStyle>
            <a:lvl1pPr>
              <a:defRPr sz="1400" cap="all" baseline="0">
                <a:solidFill>
                  <a:srgbClr val="ED1944"/>
                </a:solidFill>
              </a:defRPr>
            </a:lvl1pPr>
            <a:lvl2pPr marL="0" indent="0">
              <a:buNone/>
              <a:defRPr/>
            </a:lvl2pPr>
          </a:lstStyle>
          <a:p>
            <a:pPr lvl="0"/>
            <a:r>
              <a:rPr lang="en-US" dirty="0"/>
              <a:t>Sub-heading</a:t>
            </a:r>
          </a:p>
        </p:txBody>
      </p:sp>
      <p:grpSp>
        <p:nvGrpSpPr>
          <p:cNvPr id="10" name="Group 9">
            <a:extLst>
              <a:ext uri="{FF2B5EF4-FFF2-40B4-BE49-F238E27FC236}">
                <a16:creationId xmlns:a16="http://schemas.microsoft.com/office/drawing/2014/main" id="{4CAC7B19-85BF-D766-91E9-4BA25F538FE0}"/>
              </a:ext>
            </a:extLst>
          </p:cNvPr>
          <p:cNvGrpSpPr/>
          <p:nvPr userDrawn="1"/>
        </p:nvGrpSpPr>
        <p:grpSpPr>
          <a:xfrm>
            <a:off x="255420" y="4614868"/>
            <a:ext cx="9272092" cy="335177"/>
            <a:chOff x="255420" y="4614868"/>
            <a:chExt cx="9272092" cy="335177"/>
          </a:xfrm>
        </p:grpSpPr>
        <p:pic>
          <p:nvPicPr>
            <p:cNvPr id="11" name="Graphic 10">
              <a:extLst>
                <a:ext uri="{FF2B5EF4-FFF2-40B4-BE49-F238E27FC236}">
                  <a16:creationId xmlns:a16="http://schemas.microsoft.com/office/drawing/2014/main" id="{DA54368F-5079-E107-B86B-1B0DCFC54AF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814567" y="4831496"/>
              <a:ext cx="712945" cy="114580"/>
            </a:xfrm>
            <a:prstGeom prst="rect">
              <a:avLst/>
            </a:prstGeom>
          </p:spPr>
        </p:pic>
        <p:pic>
          <p:nvPicPr>
            <p:cNvPr id="12" name="Picture 11">
              <a:extLst>
                <a:ext uri="{FF2B5EF4-FFF2-40B4-BE49-F238E27FC236}">
                  <a16:creationId xmlns:a16="http://schemas.microsoft.com/office/drawing/2014/main" id="{3BAE4BD5-6297-CAE6-B43A-F34E2C7C90B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760458" y="4826214"/>
              <a:ext cx="965250" cy="123831"/>
            </a:xfrm>
            <a:prstGeom prst="rect">
              <a:avLst/>
            </a:prstGeom>
          </p:spPr>
        </p:pic>
        <p:cxnSp>
          <p:nvCxnSpPr>
            <p:cNvPr id="13" name="Straight Connector 12">
              <a:extLst>
                <a:ext uri="{FF2B5EF4-FFF2-40B4-BE49-F238E27FC236}">
                  <a16:creationId xmlns:a16="http://schemas.microsoft.com/office/drawing/2014/main" id="{559C9514-C5AF-9AFB-F300-CD6255E849DC}"/>
                </a:ext>
              </a:extLst>
            </p:cNvPr>
            <p:cNvCxnSpPr>
              <a:cxnSpLocks/>
            </p:cNvCxnSpPr>
            <p:nvPr userDrawn="1"/>
          </p:nvCxnSpPr>
          <p:spPr>
            <a:xfrm>
              <a:off x="255420" y="4614868"/>
              <a:ext cx="8896967"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4BF77094-8A80-1151-1843-F71652D204E9}"/>
              </a:ext>
            </a:extLst>
          </p:cNvPr>
          <p:cNvSpPr txBox="1"/>
          <p:nvPr userDrawn="1"/>
        </p:nvSpPr>
        <p:spPr>
          <a:xfrm>
            <a:off x="271463" y="4792982"/>
            <a:ext cx="2686049" cy="145732"/>
          </a:xfrm>
          <a:prstGeom prst="rect">
            <a:avLst/>
          </a:prstGeom>
          <a:noFill/>
        </p:spPr>
        <p:txBody>
          <a:bodyPr wrap="square" lIns="0" tIns="0" rIns="0" bIns="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cap="all" baseline="0" dirty="0">
                <a:solidFill>
                  <a:schemeClr val="tx1"/>
                </a:solidFill>
              </a:rPr>
              <a:t>CABLE PRODUCTS  </a:t>
            </a:r>
            <a:r>
              <a:rPr lang="en-GB" sz="600" cap="all" baseline="0" dirty="0">
                <a:solidFill>
                  <a:schemeClr val="accent1"/>
                </a:solidFill>
              </a:rPr>
              <a:t>|  </a:t>
            </a:r>
            <a:r>
              <a:rPr lang="en-GB" sz="600" dirty="0">
                <a:solidFill>
                  <a:schemeClr val="tx1"/>
                </a:solidFill>
                <a:latin typeface="+mn-lt"/>
              </a:rPr>
              <a:t>CP058/04042025</a:t>
            </a:r>
          </a:p>
        </p:txBody>
      </p:sp>
      <p:cxnSp>
        <p:nvCxnSpPr>
          <p:cNvPr id="15" name="Straight Connector 14">
            <a:extLst>
              <a:ext uri="{FF2B5EF4-FFF2-40B4-BE49-F238E27FC236}">
                <a16:creationId xmlns:a16="http://schemas.microsoft.com/office/drawing/2014/main" id="{88D09B6B-738E-CE3A-D0E8-AA6729CBB4D4}"/>
              </a:ext>
            </a:extLst>
          </p:cNvPr>
          <p:cNvCxnSpPr>
            <a:cxnSpLocks/>
          </p:cNvCxnSpPr>
          <p:nvPr userDrawn="1"/>
        </p:nvCxnSpPr>
        <p:spPr>
          <a:xfrm>
            <a:off x="278969" y="3665579"/>
            <a:ext cx="8578312"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 Placeholder 17">
            <a:extLst>
              <a:ext uri="{FF2B5EF4-FFF2-40B4-BE49-F238E27FC236}">
                <a16:creationId xmlns:a16="http://schemas.microsoft.com/office/drawing/2014/main" id="{5A81CC5F-1126-BCC3-28FD-7374C7DD2559}"/>
              </a:ext>
            </a:extLst>
          </p:cNvPr>
          <p:cNvSpPr>
            <a:spLocks noGrp="1"/>
          </p:cNvSpPr>
          <p:nvPr>
            <p:ph type="body" sz="quarter" idx="14"/>
          </p:nvPr>
        </p:nvSpPr>
        <p:spPr>
          <a:xfrm>
            <a:off x="389058" y="3673644"/>
            <a:ext cx="8160582" cy="949325"/>
          </a:xfrm>
          <a:prstGeom prst="rect">
            <a:avLst/>
          </a:prstGeom>
        </p:spPr>
        <p:txBody>
          <a:bodyPr anchor="ct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5" name="Picture 4" descr="Logo, icon&#10;&#10;Description automatically generated with medium confidence">
            <a:extLst>
              <a:ext uri="{FF2B5EF4-FFF2-40B4-BE49-F238E27FC236}">
                <a16:creationId xmlns:a16="http://schemas.microsoft.com/office/drawing/2014/main" id="{515E6973-783F-09C9-830D-C60AE4DB3683}"/>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959098" y="0"/>
            <a:ext cx="795844" cy="646889"/>
          </a:xfrm>
          <a:prstGeom prst="rect">
            <a:avLst/>
          </a:prstGeom>
        </p:spPr>
      </p:pic>
      <p:pic>
        <p:nvPicPr>
          <p:cNvPr id="6" name="Picture 5" descr="Logo&#10;&#10;Description automatically generated">
            <a:extLst>
              <a:ext uri="{FF2B5EF4-FFF2-40B4-BE49-F238E27FC236}">
                <a16:creationId xmlns:a16="http://schemas.microsoft.com/office/drawing/2014/main" id="{5EDAF242-8965-852C-CD04-0D61DBF9A01B}"/>
              </a:ext>
            </a:extLst>
          </p:cNvPr>
          <p:cNvPicPr>
            <a:picLocks noChangeAspect="1"/>
          </p:cNvPicPr>
          <p:nvPr userDrawn="1"/>
        </p:nvPicPr>
        <p:blipFill>
          <a:blip r:embed="rId7" cstate="screen">
            <a:alphaModFix/>
            <a:extLst>
              <a:ext uri="{28A0092B-C50C-407E-A947-70E740481C1C}">
                <a14:useLocalDpi xmlns:a14="http://schemas.microsoft.com/office/drawing/2010/main"/>
              </a:ext>
            </a:extLst>
          </a:blip>
          <a:stretch>
            <a:fillRect/>
          </a:stretch>
        </p:blipFill>
        <p:spPr>
          <a:xfrm>
            <a:off x="7163254" y="-3225"/>
            <a:ext cx="795844" cy="646889"/>
          </a:xfrm>
          <a:prstGeom prst="rect">
            <a:avLst/>
          </a:prstGeom>
        </p:spPr>
      </p:pic>
      <p:sp>
        <p:nvSpPr>
          <p:cNvPr id="8" name="Title 1">
            <a:extLst>
              <a:ext uri="{FF2B5EF4-FFF2-40B4-BE49-F238E27FC236}">
                <a16:creationId xmlns:a16="http://schemas.microsoft.com/office/drawing/2014/main" id="{A3C6B4E0-39AC-A39E-ADC8-E486F6BD436A}"/>
              </a:ext>
            </a:extLst>
          </p:cNvPr>
          <p:cNvSpPr txBox="1">
            <a:spLocks/>
          </p:cNvSpPr>
          <p:nvPr userDrawn="1"/>
        </p:nvSpPr>
        <p:spPr>
          <a:xfrm>
            <a:off x="473882" y="116819"/>
            <a:ext cx="4766311" cy="712568"/>
          </a:xfrm>
          <a:prstGeom prst="rect">
            <a:avLst/>
          </a:prstGeom>
        </p:spPr>
        <p:txBody>
          <a:bodyPr vert="horz" lIns="0" tIns="0" rIns="0" bIns="0" rtlCol="0" anchor="b" anchorCtr="0">
            <a:noAutofit/>
          </a:bodyPr>
          <a:lstStyle>
            <a:lvl1pPr algn="l" defTabSz="685800" rtl="0" eaLnBrk="1" latinLnBrk="0" hangingPunct="1">
              <a:lnSpc>
                <a:spcPts val="1400"/>
              </a:lnSpc>
              <a:spcBef>
                <a:spcPct val="0"/>
              </a:spcBef>
              <a:buNone/>
              <a:defRPr sz="2000" b="1" kern="1200">
                <a:solidFill>
                  <a:schemeClr val="tx1"/>
                </a:solidFill>
                <a:latin typeface="+mj-lt"/>
                <a:ea typeface="+mj-ea"/>
                <a:cs typeface="+mj-cs"/>
              </a:defRPr>
            </a:lvl1pPr>
          </a:lstStyle>
          <a:p>
            <a:r>
              <a:rPr lang="en-GB" b="1" i="0" dirty="0">
                <a:latin typeface="Oswald SemiBold" pitchFamily="2" charset="77"/>
              </a:rPr>
              <a:t>CABLE PRODUCTS FROM HARWIN</a:t>
            </a:r>
          </a:p>
        </p:txBody>
      </p:sp>
    </p:spTree>
    <p:extLst>
      <p:ext uri="{BB962C8B-B14F-4D97-AF65-F5344CB8AC3E}">
        <p14:creationId xmlns:p14="http://schemas.microsoft.com/office/powerpoint/2010/main" val="1153213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and Content with background">
    <p:spTree>
      <p:nvGrpSpPr>
        <p:cNvPr id="1" name=""/>
        <p:cNvGrpSpPr/>
        <p:nvPr/>
      </p:nvGrpSpPr>
      <p:grpSpPr>
        <a:xfrm>
          <a:off x="0" y="0"/>
          <a:ext cx="0" cy="0"/>
          <a:chOff x="0" y="0"/>
          <a:chExt cx="0" cy="0"/>
        </a:xfrm>
      </p:grpSpPr>
      <p:pic>
        <p:nvPicPr>
          <p:cNvPr id="3" name="Picture 2" descr="Shape, circle&#10;&#10;Description automatically generated">
            <a:extLst>
              <a:ext uri="{FF2B5EF4-FFF2-40B4-BE49-F238E27FC236}">
                <a16:creationId xmlns:a16="http://schemas.microsoft.com/office/drawing/2014/main" id="{C312AAD6-EC46-B193-4792-C8AF3E4A1D5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85612" y="0"/>
            <a:ext cx="7058388" cy="5153290"/>
          </a:xfrm>
          <a:prstGeom prst="rect">
            <a:avLst/>
          </a:prstGeom>
        </p:spPr>
      </p:pic>
      <p:grpSp>
        <p:nvGrpSpPr>
          <p:cNvPr id="10" name="Group 9">
            <a:extLst>
              <a:ext uri="{FF2B5EF4-FFF2-40B4-BE49-F238E27FC236}">
                <a16:creationId xmlns:a16="http://schemas.microsoft.com/office/drawing/2014/main" id="{4CAC7B19-85BF-D766-91E9-4BA25F538FE0}"/>
              </a:ext>
            </a:extLst>
          </p:cNvPr>
          <p:cNvGrpSpPr/>
          <p:nvPr userDrawn="1"/>
        </p:nvGrpSpPr>
        <p:grpSpPr>
          <a:xfrm>
            <a:off x="255420" y="4614868"/>
            <a:ext cx="9272092" cy="335177"/>
            <a:chOff x="255420" y="4614868"/>
            <a:chExt cx="9272092" cy="335177"/>
          </a:xfrm>
        </p:grpSpPr>
        <p:pic>
          <p:nvPicPr>
            <p:cNvPr id="11" name="Graphic 10">
              <a:extLst>
                <a:ext uri="{FF2B5EF4-FFF2-40B4-BE49-F238E27FC236}">
                  <a16:creationId xmlns:a16="http://schemas.microsoft.com/office/drawing/2014/main" id="{DA54368F-5079-E107-B86B-1B0DCFC54AF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814567" y="4831496"/>
              <a:ext cx="712945" cy="114580"/>
            </a:xfrm>
            <a:prstGeom prst="rect">
              <a:avLst/>
            </a:prstGeom>
          </p:spPr>
        </p:pic>
        <p:pic>
          <p:nvPicPr>
            <p:cNvPr id="12" name="Picture 11">
              <a:extLst>
                <a:ext uri="{FF2B5EF4-FFF2-40B4-BE49-F238E27FC236}">
                  <a16:creationId xmlns:a16="http://schemas.microsoft.com/office/drawing/2014/main" id="{3BAE4BD5-6297-CAE6-B43A-F34E2C7C90B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760458" y="4826214"/>
              <a:ext cx="965250" cy="123831"/>
            </a:xfrm>
            <a:prstGeom prst="rect">
              <a:avLst/>
            </a:prstGeom>
          </p:spPr>
        </p:pic>
        <p:cxnSp>
          <p:nvCxnSpPr>
            <p:cNvPr id="13" name="Straight Connector 12">
              <a:extLst>
                <a:ext uri="{FF2B5EF4-FFF2-40B4-BE49-F238E27FC236}">
                  <a16:creationId xmlns:a16="http://schemas.microsoft.com/office/drawing/2014/main" id="{559C9514-C5AF-9AFB-F300-CD6255E849DC}"/>
                </a:ext>
              </a:extLst>
            </p:cNvPr>
            <p:cNvCxnSpPr>
              <a:cxnSpLocks/>
            </p:cNvCxnSpPr>
            <p:nvPr userDrawn="1"/>
          </p:nvCxnSpPr>
          <p:spPr>
            <a:xfrm>
              <a:off x="255420" y="4614868"/>
              <a:ext cx="8896967"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4BF77094-8A80-1151-1843-F71652D204E9}"/>
              </a:ext>
            </a:extLst>
          </p:cNvPr>
          <p:cNvSpPr txBox="1"/>
          <p:nvPr userDrawn="1"/>
        </p:nvSpPr>
        <p:spPr>
          <a:xfrm>
            <a:off x="271463" y="4792982"/>
            <a:ext cx="2686049" cy="145732"/>
          </a:xfrm>
          <a:prstGeom prst="rect">
            <a:avLst/>
          </a:prstGeom>
          <a:noFill/>
        </p:spPr>
        <p:txBody>
          <a:bodyPr wrap="square" lIns="0" tIns="0" rIns="0" bIns="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cap="all" baseline="0" dirty="0">
                <a:solidFill>
                  <a:schemeClr val="tx1"/>
                </a:solidFill>
              </a:rPr>
              <a:t>CABLE PRODUCTS  </a:t>
            </a:r>
            <a:r>
              <a:rPr lang="en-GB" sz="600" cap="all" baseline="0" dirty="0">
                <a:solidFill>
                  <a:schemeClr val="accent1"/>
                </a:solidFill>
              </a:rPr>
              <a:t>|  </a:t>
            </a:r>
            <a:r>
              <a:rPr lang="en-GB" sz="600" dirty="0">
                <a:solidFill>
                  <a:schemeClr val="tx1"/>
                </a:solidFill>
                <a:latin typeface="+mn-lt"/>
              </a:rPr>
              <a:t>CP058/04042025</a:t>
            </a:r>
          </a:p>
        </p:txBody>
      </p:sp>
      <p:pic>
        <p:nvPicPr>
          <p:cNvPr id="4" name="Picture 3" descr="Logo&#10;&#10;Description automatically generated">
            <a:extLst>
              <a:ext uri="{FF2B5EF4-FFF2-40B4-BE49-F238E27FC236}">
                <a16:creationId xmlns:a16="http://schemas.microsoft.com/office/drawing/2014/main" id="{FEA5E4A6-8EEB-3C6F-9B1C-7F76AE6A0A0C}"/>
              </a:ext>
            </a:extLst>
          </p:cNvPr>
          <p:cNvPicPr>
            <a:picLocks noChangeAspect="1"/>
          </p:cNvPicPr>
          <p:nvPr userDrawn="1"/>
        </p:nvPicPr>
        <p:blipFill>
          <a:blip r:embed="rId6" cstate="screen">
            <a:alphaModFix/>
            <a:extLst>
              <a:ext uri="{28A0092B-C50C-407E-A947-70E740481C1C}">
                <a14:useLocalDpi xmlns:a14="http://schemas.microsoft.com/office/drawing/2010/main"/>
              </a:ext>
            </a:extLst>
          </a:blip>
          <a:stretch>
            <a:fillRect/>
          </a:stretch>
        </p:blipFill>
        <p:spPr>
          <a:xfrm>
            <a:off x="7959098" y="-3225"/>
            <a:ext cx="795844" cy="646889"/>
          </a:xfrm>
          <a:prstGeom prst="rect">
            <a:avLst/>
          </a:prstGeom>
        </p:spPr>
      </p:pic>
    </p:spTree>
    <p:extLst>
      <p:ext uri="{BB962C8B-B14F-4D97-AF65-F5344CB8AC3E}">
        <p14:creationId xmlns:p14="http://schemas.microsoft.com/office/powerpoint/2010/main" val="3291903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with background">
    <p:spTree>
      <p:nvGrpSpPr>
        <p:cNvPr id="1" name=""/>
        <p:cNvGrpSpPr/>
        <p:nvPr/>
      </p:nvGrpSpPr>
      <p:grpSpPr>
        <a:xfrm>
          <a:off x="0" y="0"/>
          <a:ext cx="0" cy="0"/>
          <a:chOff x="0" y="0"/>
          <a:chExt cx="0" cy="0"/>
        </a:xfrm>
      </p:grpSpPr>
      <p:pic>
        <p:nvPicPr>
          <p:cNvPr id="3" name="Picture 2" descr="Shape, circle&#10;&#10;Description automatically generated">
            <a:extLst>
              <a:ext uri="{FF2B5EF4-FFF2-40B4-BE49-F238E27FC236}">
                <a16:creationId xmlns:a16="http://schemas.microsoft.com/office/drawing/2014/main" id="{C312AAD6-EC46-B193-4792-C8AF3E4A1D5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85612" y="0"/>
            <a:ext cx="7058388" cy="5153290"/>
          </a:xfrm>
          <a:prstGeom prst="rect">
            <a:avLst/>
          </a:prstGeom>
        </p:spPr>
      </p:pic>
      <p:sp>
        <p:nvSpPr>
          <p:cNvPr id="7" name="Text Placeholder 10">
            <a:extLst>
              <a:ext uri="{FF2B5EF4-FFF2-40B4-BE49-F238E27FC236}">
                <a16:creationId xmlns:a16="http://schemas.microsoft.com/office/drawing/2014/main" id="{E450C6BD-2F60-ED2F-CCCD-851E64D8F0E3}"/>
              </a:ext>
            </a:extLst>
          </p:cNvPr>
          <p:cNvSpPr>
            <a:spLocks noGrp="1"/>
          </p:cNvSpPr>
          <p:nvPr>
            <p:ph type="body" sz="quarter" idx="13" hasCustomPrompt="1"/>
          </p:nvPr>
        </p:nvSpPr>
        <p:spPr>
          <a:xfrm>
            <a:off x="389059" y="925784"/>
            <a:ext cx="5978350" cy="251133"/>
          </a:xfrm>
          <a:prstGeom prst="rect">
            <a:avLst/>
          </a:prstGeom>
        </p:spPr>
        <p:txBody>
          <a:bodyPr/>
          <a:lstStyle>
            <a:lvl1pPr>
              <a:defRPr sz="1400" cap="all" baseline="0">
                <a:solidFill>
                  <a:schemeClr val="accent1"/>
                </a:solidFill>
              </a:defRPr>
            </a:lvl1pPr>
            <a:lvl2pPr marL="0" indent="0">
              <a:buNone/>
              <a:defRPr/>
            </a:lvl2pPr>
          </a:lstStyle>
          <a:p>
            <a:pPr lvl="0"/>
            <a:r>
              <a:rPr lang="en-US" dirty="0"/>
              <a:t>Sub-heading</a:t>
            </a:r>
          </a:p>
        </p:txBody>
      </p:sp>
      <p:grpSp>
        <p:nvGrpSpPr>
          <p:cNvPr id="10" name="Group 9">
            <a:extLst>
              <a:ext uri="{FF2B5EF4-FFF2-40B4-BE49-F238E27FC236}">
                <a16:creationId xmlns:a16="http://schemas.microsoft.com/office/drawing/2014/main" id="{4CAC7B19-85BF-D766-91E9-4BA25F538FE0}"/>
              </a:ext>
            </a:extLst>
          </p:cNvPr>
          <p:cNvGrpSpPr/>
          <p:nvPr userDrawn="1"/>
        </p:nvGrpSpPr>
        <p:grpSpPr>
          <a:xfrm>
            <a:off x="255420" y="4614868"/>
            <a:ext cx="9272092" cy="335177"/>
            <a:chOff x="255420" y="4614868"/>
            <a:chExt cx="9272092" cy="335177"/>
          </a:xfrm>
        </p:grpSpPr>
        <p:pic>
          <p:nvPicPr>
            <p:cNvPr id="11" name="Graphic 10">
              <a:extLst>
                <a:ext uri="{FF2B5EF4-FFF2-40B4-BE49-F238E27FC236}">
                  <a16:creationId xmlns:a16="http://schemas.microsoft.com/office/drawing/2014/main" id="{DA54368F-5079-E107-B86B-1B0DCFC54AF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814567" y="4831496"/>
              <a:ext cx="712945" cy="114580"/>
            </a:xfrm>
            <a:prstGeom prst="rect">
              <a:avLst/>
            </a:prstGeom>
          </p:spPr>
        </p:pic>
        <p:pic>
          <p:nvPicPr>
            <p:cNvPr id="12" name="Picture 11">
              <a:extLst>
                <a:ext uri="{FF2B5EF4-FFF2-40B4-BE49-F238E27FC236}">
                  <a16:creationId xmlns:a16="http://schemas.microsoft.com/office/drawing/2014/main" id="{3BAE4BD5-6297-CAE6-B43A-F34E2C7C90B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760458" y="4826214"/>
              <a:ext cx="965250" cy="123831"/>
            </a:xfrm>
            <a:prstGeom prst="rect">
              <a:avLst/>
            </a:prstGeom>
          </p:spPr>
        </p:pic>
        <p:cxnSp>
          <p:nvCxnSpPr>
            <p:cNvPr id="13" name="Straight Connector 12">
              <a:extLst>
                <a:ext uri="{FF2B5EF4-FFF2-40B4-BE49-F238E27FC236}">
                  <a16:creationId xmlns:a16="http://schemas.microsoft.com/office/drawing/2014/main" id="{559C9514-C5AF-9AFB-F300-CD6255E849DC}"/>
                </a:ext>
              </a:extLst>
            </p:cNvPr>
            <p:cNvCxnSpPr>
              <a:cxnSpLocks/>
            </p:cNvCxnSpPr>
            <p:nvPr userDrawn="1"/>
          </p:nvCxnSpPr>
          <p:spPr>
            <a:xfrm>
              <a:off x="255420" y="4614868"/>
              <a:ext cx="8896967"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4BF77094-8A80-1151-1843-F71652D204E9}"/>
              </a:ext>
            </a:extLst>
          </p:cNvPr>
          <p:cNvSpPr txBox="1"/>
          <p:nvPr userDrawn="1"/>
        </p:nvSpPr>
        <p:spPr>
          <a:xfrm>
            <a:off x="271463" y="4792982"/>
            <a:ext cx="2686049" cy="145732"/>
          </a:xfrm>
          <a:prstGeom prst="rect">
            <a:avLst/>
          </a:prstGeom>
          <a:noFill/>
        </p:spPr>
        <p:txBody>
          <a:bodyPr wrap="square" lIns="0" tIns="0" rIns="0" bIns="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cap="all" baseline="0" dirty="0">
                <a:solidFill>
                  <a:schemeClr val="tx1"/>
                </a:solidFill>
              </a:rPr>
              <a:t>CABLE PRODUCTS  </a:t>
            </a:r>
            <a:r>
              <a:rPr lang="en-GB" sz="600" cap="all" baseline="0" dirty="0">
                <a:solidFill>
                  <a:schemeClr val="accent1"/>
                </a:solidFill>
              </a:rPr>
              <a:t>|  </a:t>
            </a:r>
            <a:r>
              <a:rPr lang="en-GB" sz="600" dirty="0">
                <a:solidFill>
                  <a:schemeClr val="tx1"/>
                </a:solidFill>
                <a:latin typeface="+mn-lt"/>
              </a:rPr>
              <a:t>CP058/04042025</a:t>
            </a:r>
          </a:p>
        </p:txBody>
      </p:sp>
      <p:cxnSp>
        <p:nvCxnSpPr>
          <p:cNvPr id="15" name="Straight Connector 14">
            <a:extLst>
              <a:ext uri="{FF2B5EF4-FFF2-40B4-BE49-F238E27FC236}">
                <a16:creationId xmlns:a16="http://schemas.microsoft.com/office/drawing/2014/main" id="{88D09B6B-738E-CE3A-D0E8-AA6729CBB4D4}"/>
              </a:ext>
            </a:extLst>
          </p:cNvPr>
          <p:cNvCxnSpPr>
            <a:cxnSpLocks/>
          </p:cNvCxnSpPr>
          <p:nvPr userDrawn="1"/>
        </p:nvCxnSpPr>
        <p:spPr>
          <a:xfrm>
            <a:off x="278969" y="3665579"/>
            <a:ext cx="8578312"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 Placeholder 17">
            <a:extLst>
              <a:ext uri="{FF2B5EF4-FFF2-40B4-BE49-F238E27FC236}">
                <a16:creationId xmlns:a16="http://schemas.microsoft.com/office/drawing/2014/main" id="{5A81CC5F-1126-BCC3-28FD-7374C7DD2559}"/>
              </a:ext>
            </a:extLst>
          </p:cNvPr>
          <p:cNvSpPr>
            <a:spLocks noGrp="1"/>
          </p:cNvSpPr>
          <p:nvPr>
            <p:ph type="body" sz="quarter" idx="14"/>
          </p:nvPr>
        </p:nvSpPr>
        <p:spPr>
          <a:xfrm>
            <a:off x="389058" y="3673644"/>
            <a:ext cx="8160582" cy="949325"/>
          </a:xfrm>
          <a:prstGeom prst="rect">
            <a:avLst/>
          </a:prstGeom>
        </p:spPr>
        <p:txBody>
          <a:bodyPr anchor="ct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4" name="Picture 3">
            <a:extLst>
              <a:ext uri="{FF2B5EF4-FFF2-40B4-BE49-F238E27FC236}">
                <a16:creationId xmlns:a16="http://schemas.microsoft.com/office/drawing/2014/main" id="{3B0A5A0D-B352-7CBC-8938-BAEF60E66B6F}"/>
              </a:ext>
            </a:extLst>
          </p:cNvPr>
          <p:cNvPicPr>
            <a:picLocks noChangeAspect="1"/>
          </p:cNvPicPr>
          <p:nvPr userDrawn="1"/>
        </p:nvPicPr>
        <p:blipFill>
          <a:blip r:embed="rId6"/>
          <a:stretch>
            <a:fillRect/>
          </a:stretch>
        </p:blipFill>
        <p:spPr>
          <a:xfrm>
            <a:off x="7929806" y="-3679"/>
            <a:ext cx="824433" cy="658625"/>
          </a:xfrm>
          <a:prstGeom prst="rect">
            <a:avLst/>
          </a:prstGeom>
        </p:spPr>
      </p:pic>
    </p:spTree>
    <p:extLst>
      <p:ext uri="{BB962C8B-B14F-4D97-AF65-F5344CB8AC3E}">
        <p14:creationId xmlns:p14="http://schemas.microsoft.com/office/powerpoint/2010/main" val="3709737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with background">
    <p:spTree>
      <p:nvGrpSpPr>
        <p:cNvPr id="1" name=""/>
        <p:cNvGrpSpPr/>
        <p:nvPr/>
      </p:nvGrpSpPr>
      <p:grpSpPr>
        <a:xfrm>
          <a:off x="0" y="0"/>
          <a:ext cx="0" cy="0"/>
          <a:chOff x="0" y="0"/>
          <a:chExt cx="0" cy="0"/>
        </a:xfrm>
      </p:grpSpPr>
      <p:pic>
        <p:nvPicPr>
          <p:cNvPr id="3" name="Picture 2" descr="Shape, circle&#10;&#10;Description automatically generated">
            <a:extLst>
              <a:ext uri="{FF2B5EF4-FFF2-40B4-BE49-F238E27FC236}">
                <a16:creationId xmlns:a16="http://schemas.microsoft.com/office/drawing/2014/main" id="{C312AAD6-EC46-B193-4792-C8AF3E4A1D5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85612" y="0"/>
            <a:ext cx="7058388" cy="5153290"/>
          </a:xfrm>
          <a:prstGeom prst="rect">
            <a:avLst/>
          </a:prstGeom>
        </p:spPr>
      </p:pic>
      <p:sp>
        <p:nvSpPr>
          <p:cNvPr id="7" name="Text Placeholder 10">
            <a:extLst>
              <a:ext uri="{FF2B5EF4-FFF2-40B4-BE49-F238E27FC236}">
                <a16:creationId xmlns:a16="http://schemas.microsoft.com/office/drawing/2014/main" id="{E450C6BD-2F60-ED2F-CCCD-851E64D8F0E3}"/>
              </a:ext>
            </a:extLst>
          </p:cNvPr>
          <p:cNvSpPr>
            <a:spLocks noGrp="1"/>
          </p:cNvSpPr>
          <p:nvPr>
            <p:ph type="body" sz="quarter" idx="13" hasCustomPrompt="1"/>
          </p:nvPr>
        </p:nvSpPr>
        <p:spPr>
          <a:xfrm>
            <a:off x="389059" y="925784"/>
            <a:ext cx="5978350" cy="251133"/>
          </a:xfrm>
          <a:prstGeom prst="rect">
            <a:avLst/>
          </a:prstGeom>
        </p:spPr>
        <p:txBody>
          <a:bodyPr/>
          <a:lstStyle>
            <a:lvl1pPr>
              <a:defRPr sz="1400" cap="all" baseline="0">
                <a:solidFill>
                  <a:schemeClr val="accent1"/>
                </a:solidFill>
              </a:defRPr>
            </a:lvl1pPr>
            <a:lvl2pPr marL="0" indent="0">
              <a:buNone/>
              <a:defRPr/>
            </a:lvl2pPr>
          </a:lstStyle>
          <a:p>
            <a:pPr lvl="0"/>
            <a:r>
              <a:rPr lang="en-US" dirty="0"/>
              <a:t>Sub-heading</a:t>
            </a:r>
          </a:p>
        </p:txBody>
      </p:sp>
      <p:grpSp>
        <p:nvGrpSpPr>
          <p:cNvPr id="10" name="Group 9">
            <a:extLst>
              <a:ext uri="{FF2B5EF4-FFF2-40B4-BE49-F238E27FC236}">
                <a16:creationId xmlns:a16="http://schemas.microsoft.com/office/drawing/2014/main" id="{4CAC7B19-85BF-D766-91E9-4BA25F538FE0}"/>
              </a:ext>
            </a:extLst>
          </p:cNvPr>
          <p:cNvGrpSpPr/>
          <p:nvPr userDrawn="1"/>
        </p:nvGrpSpPr>
        <p:grpSpPr>
          <a:xfrm>
            <a:off x="255420" y="4614868"/>
            <a:ext cx="9272092" cy="335177"/>
            <a:chOff x="255420" y="4614868"/>
            <a:chExt cx="9272092" cy="335177"/>
          </a:xfrm>
        </p:grpSpPr>
        <p:pic>
          <p:nvPicPr>
            <p:cNvPr id="11" name="Graphic 10">
              <a:extLst>
                <a:ext uri="{FF2B5EF4-FFF2-40B4-BE49-F238E27FC236}">
                  <a16:creationId xmlns:a16="http://schemas.microsoft.com/office/drawing/2014/main" id="{DA54368F-5079-E107-B86B-1B0DCFC54AF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814567" y="4831496"/>
              <a:ext cx="712945" cy="114580"/>
            </a:xfrm>
            <a:prstGeom prst="rect">
              <a:avLst/>
            </a:prstGeom>
          </p:spPr>
        </p:pic>
        <p:pic>
          <p:nvPicPr>
            <p:cNvPr id="12" name="Picture 11">
              <a:extLst>
                <a:ext uri="{FF2B5EF4-FFF2-40B4-BE49-F238E27FC236}">
                  <a16:creationId xmlns:a16="http://schemas.microsoft.com/office/drawing/2014/main" id="{3BAE4BD5-6297-CAE6-B43A-F34E2C7C90B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760458" y="4826214"/>
              <a:ext cx="965250" cy="123831"/>
            </a:xfrm>
            <a:prstGeom prst="rect">
              <a:avLst/>
            </a:prstGeom>
          </p:spPr>
        </p:pic>
        <p:cxnSp>
          <p:nvCxnSpPr>
            <p:cNvPr id="13" name="Straight Connector 12">
              <a:extLst>
                <a:ext uri="{FF2B5EF4-FFF2-40B4-BE49-F238E27FC236}">
                  <a16:creationId xmlns:a16="http://schemas.microsoft.com/office/drawing/2014/main" id="{559C9514-C5AF-9AFB-F300-CD6255E849DC}"/>
                </a:ext>
              </a:extLst>
            </p:cNvPr>
            <p:cNvCxnSpPr>
              <a:cxnSpLocks/>
            </p:cNvCxnSpPr>
            <p:nvPr userDrawn="1"/>
          </p:nvCxnSpPr>
          <p:spPr>
            <a:xfrm>
              <a:off x="255420" y="4614868"/>
              <a:ext cx="8896967"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9" name="Picture 8" descr="Logo, icon&#10;&#10;Description automatically generated with medium confidence">
            <a:extLst>
              <a:ext uri="{FF2B5EF4-FFF2-40B4-BE49-F238E27FC236}">
                <a16:creationId xmlns:a16="http://schemas.microsoft.com/office/drawing/2014/main" id="{F82EDA72-33BF-ED01-968C-AF54D4E39C6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59098" y="0"/>
            <a:ext cx="795844" cy="646889"/>
          </a:xfrm>
          <a:prstGeom prst="rect">
            <a:avLst/>
          </a:prstGeom>
        </p:spPr>
      </p:pic>
      <p:sp>
        <p:nvSpPr>
          <p:cNvPr id="2" name="TextBox 1">
            <a:extLst>
              <a:ext uri="{FF2B5EF4-FFF2-40B4-BE49-F238E27FC236}">
                <a16:creationId xmlns:a16="http://schemas.microsoft.com/office/drawing/2014/main" id="{4BF77094-8A80-1151-1843-F71652D204E9}"/>
              </a:ext>
            </a:extLst>
          </p:cNvPr>
          <p:cNvSpPr txBox="1"/>
          <p:nvPr userDrawn="1"/>
        </p:nvSpPr>
        <p:spPr>
          <a:xfrm>
            <a:off x="271463" y="4792982"/>
            <a:ext cx="2686049" cy="145732"/>
          </a:xfrm>
          <a:prstGeom prst="rect">
            <a:avLst/>
          </a:prstGeom>
          <a:noFill/>
        </p:spPr>
        <p:txBody>
          <a:bodyPr wrap="square" lIns="0" tIns="0" rIns="0" bIns="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cap="all" baseline="0" dirty="0">
                <a:solidFill>
                  <a:schemeClr val="tx1"/>
                </a:solidFill>
              </a:rPr>
              <a:t>CABLE PRODUCTS  </a:t>
            </a:r>
            <a:r>
              <a:rPr lang="en-GB" sz="600" cap="all" baseline="0" dirty="0">
                <a:solidFill>
                  <a:schemeClr val="accent1"/>
                </a:solidFill>
              </a:rPr>
              <a:t>|  </a:t>
            </a:r>
            <a:r>
              <a:rPr lang="en-GB" sz="600" dirty="0">
                <a:solidFill>
                  <a:schemeClr val="tx1"/>
                </a:solidFill>
                <a:latin typeface="+mn-lt"/>
              </a:rPr>
              <a:t>CP058/04042025</a:t>
            </a:r>
          </a:p>
        </p:txBody>
      </p:sp>
      <p:cxnSp>
        <p:nvCxnSpPr>
          <p:cNvPr id="15" name="Straight Connector 14">
            <a:extLst>
              <a:ext uri="{FF2B5EF4-FFF2-40B4-BE49-F238E27FC236}">
                <a16:creationId xmlns:a16="http://schemas.microsoft.com/office/drawing/2014/main" id="{88D09B6B-738E-CE3A-D0E8-AA6729CBB4D4}"/>
              </a:ext>
            </a:extLst>
          </p:cNvPr>
          <p:cNvCxnSpPr>
            <a:cxnSpLocks/>
          </p:cNvCxnSpPr>
          <p:nvPr userDrawn="1"/>
        </p:nvCxnSpPr>
        <p:spPr>
          <a:xfrm>
            <a:off x="278969" y="3665579"/>
            <a:ext cx="8578312"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 Placeholder 17">
            <a:extLst>
              <a:ext uri="{FF2B5EF4-FFF2-40B4-BE49-F238E27FC236}">
                <a16:creationId xmlns:a16="http://schemas.microsoft.com/office/drawing/2014/main" id="{5A81CC5F-1126-BCC3-28FD-7374C7DD2559}"/>
              </a:ext>
            </a:extLst>
          </p:cNvPr>
          <p:cNvSpPr>
            <a:spLocks noGrp="1"/>
          </p:cNvSpPr>
          <p:nvPr>
            <p:ph type="body" sz="quarter" idx="14"/>
          </p:nvPr>
        </p:nvSpPr>
        <p:spPr>
          <a:xfrm>
            <a:off x="389058" y="3673644"/>
            <a:ext cx="8160582" cy="949325"/>
          </a:xfrm>
          <a:prstGeom prst="rect">
            <a:avLst/>
          </a:prstGeom>
        </p:spPr>
        <p:txBody>
          <a:bodyPr anchor="ct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094137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 column with laptop im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F8DA78-76EF-82C0-0671-D7D520BCD8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354065" y="0"/>
            <a:ext cx="4775200" cy="5156200"/>
          </a:xfrm>
          <a:prstGeom prst="rect">
            <a:avLst/>
          </a:prstGeom>
        </p:spPr>
      </p:pic>
      <p:pic>
        <p:nvPicPr>
          <p:cNvPr id="11" name="Picture 10">
            <a:extLst>
              <a:ext uri="{FF2B5EF4-FFF2-40B4-BE49-F238E27FC236}">
                <a16:creationId xmlns:a16="http://schemas.microsoft.com/office/drawing/2014/main" id="{74437E22-4897-540D-CFE5-0816A8BC0DE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760458" y="4826214"/>
            <a:ext cx="965250" cy="123831"/>
          </a:xfrm>
          <a:prstGeom prst="rect">
            <a:avLst/>
          </a:prstGeom>
        </p:spPr>
      </p:pic>
      <p:sp>
        <p:nvSpPr>
          <p:cNvPr id="14" name="Content Placeholder 2">
            <a:extLst>
              <a:ext uri="{FF2B5EF4-FFF2-40B4-BE49-F238E27FC236}">
                <a16:creationId xmlns:a16="http://schemas.microsoft.com/office/drawing/2014/main" id="{D7E5FF52-A951-C145-2EEE-8720516D5DA7}"/>
              </a:ext>
            </a:extLst>
          </p:cNvPr>
          <p:cNvSpPr>
            <a:spLocks noGrp="1"/>
          </p:cNvSpPr>
          <p:nvPr userDrawn="1">
            <p:ph idx="1"/>
          </p:nvPr>
        </p:nvSpPr>
        <p:spPr>
          <a:xfrm>
            <a:off x="389057" y="1829857"/>
            <a:ext cx="4459568" cy="2100802"/>
          </a:xfrm>
          <a:prstGeom prst="rect">
            <a:avLst/>
          </a:prstGeom>
        </p:spPr>
        <p:txBody>
          <a:bodyPr/>
          <a:lstStyle>
            <a:lvl1pPr>
              <a:defRPr sz="1100" b="1" i="0">
                <a:solidFill>
                  <a:schemeClr val="tx1"/>
                </a:solidFill>
                <a:latin typeface="Maven Pro SemiBold" pitchFamily="2" charset="77"/>
              </a:defRPr>
            </a:lvl1pPr>
            <a:lvl2pPr>
              <a:defRPr sz="10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0">
            <a:extLst>
              <a:ext uri="{FF2B5EF4-FFF2-40B4-BE49-F238E27FC236}">
                <a16:creationId xmlns:a16="http://schemas.microsoft.com/office/drawing/2014/main" id="{36B5D2A9-F6EC-DB31-5206-D94D1B3A2538}"/>
              </a:ext>
            </a:extLst>
          </p:cNvPr>
          <p:cNvSpPr>
            <a:spLocks noGrp="1"/>
          </p:cNvSpPr>
          <p:nvPr userDrawn="1">
            <p:ph type="body" sz="quarter" idx="11" hasCustomPrompt="1"/>
          </p:nvPr>
        </p:nvSpPr>
        <p:spPr>
          <a:xfrm>
            <a:off x="389059" y="1240828"/>
            <a:ext cx="6065528" cy="251133"/>
          </a:xfrm>
          <a:prstGeom prst="rect">
            <a:avLst/>
          </a:prstGeom>
        </p:spPr>
        <p:txBody>
          <a:bodyPr/>
          <a:lstStyle>
            <a:lvl1pPr>
              <a:defRPr sz="1400" cap="all" baseline="0">
                <a:solidFill>
                  <a:schemeClr val="accent1"/>
                </a:solidFill>
              </a:defRPr>
            </a:lvl1pPr>
            <a:lvl2pPr marL="0" indent="0">
              <a:buNone/>
              <a:defRPr/>
            </a:lvl2pPr>
          </a:lstStyle>
          <a:p>
            <a:pPr lvl="0"/>
            <a:r>
              <a:rPr lang="en-US" dirty="0"/>
              <a:t>Sub-heading</a:t>
            </a:r>
          </a:p>
        </p:txBody>
      </p:sp>
      <p:grpSp>
        <p:nvGrpSpPr>
          <p:cNvPr id="22" name="Group 21">
            <a:extLst>
              <a:ext uri="{FF2B5EF4-FFF2-40B4-BE49-F238E27FC236}">
                <a16:creationId xmlns:a16="http://schemas.microsoft.com/office/drawing/2014/main" id="{BBB0BDE0-64F5-50E6-FAE9-4770C2B2082A}"/>
              </a:ext>
            </a:extLst>
          </p:cNvPr>
          <p:cNvGrpSpPr/>
          <p:nvPr userDrawn="1"/>
        </p:nvGrpSpPr>
        <p:grpSpPr>
          <a:xfrm>
            <a:off x="255420" y="4614868"/>
            <a:ext cx="9263703" cy="406890"/>
            <a:chOff x="255420" y="4614868"/>
            <a:chExt cx="9263703" cy="406890"/>
          </a:xfrm>
        </p:grpSpPr>
        <p:cxnSp>
          <p:nvCxnSpPr>
            <p:cNvPr id="12" name="Straight Connector 11">
              <a:extLst>
                <a:ext uri="{FF2B5EF4-FFF2-40B4-BE49-F238E27FC236}">
                  <a16:creationId xmlns:a16="http://schemas.microsoft.com/office/drawing/2014/main" id="{78B23E74-04BD-9A43-C236-D96B4AFF099F}"/>
                </a:ext>
              </a:extLst>
            </p:cNvPr>
            <p:cNvCxnSpPr>
              <a:cxnSpLocks/>
            </p:cNvCxnSpPr>
            <p:nvPr userDrawn="1"/>
          </p:nvCxnSpPr>
          <p:spPr>
            <a:xfrm>
              <a:off x="255420" y="4614868"/>
              <a:ext cx="8896967" cy="0"/>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Picture 20" descr="A white letters on a black background&#10;&#10;Description automatically generated with medium confidence">
              <a:extLst>
                <a:ext uri="{FF2B5EF4-FFF2-40B4-BE49-F238E27FC236}">
                  <a16:creationId xmlns:a16="http://schemas.microsoft.com/office/drawing/2014/main" id="{C4E3AF62-9CD7-ACBC-97F8-4BA68409B37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86540" y="4754500"/>
              <a:ext cx="1113086" cy="267258"/>
            </a:xfrm>
            <a:prstGeom prst="rect">
              <a:avLst/>
            </a:prstGeom>
          </p:spPr>
        </p:pic>
        <p:pic>
          <p:nvPicPr>
            <p:cNvPr id="16" name="Graphic 15">
              <a:extLst>
                <a:ext uri="{FF2B5EF4-FFF2-40B4-BE49-F238E27FC236}">
                  <a16:creationId xmlns:a16="http://schemas.microsoft.com/office/drawing/2014/main" id="{B767B86F-C8FA-E15D-1E85-81C4EDFBF2E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806178" y="4831496"/>
              <a:ext cx="712945" cy="114580"/>
            </a:xfrm>
            <a:prstGeom prst="rect">
              <a:avLst/>
            </a:prstGeom>
          </p:spPr>
        </p:pic>
      </p:grpSp>
      <p:sp>
        <p:nvSpPr>
          <p:cNvPr id="23" name="Title 1">
            <a:extLst>
              <a:ext uri="{FF2B5EF4-FFF2-40B4-BE49-F238E27FC236}">
                <a16:creationId xmlns:a16="http://schemas.microsoft.com/office/drawing/2014/main" id="{6285C495-FCD5-3D8F-33D6-13A760A5A334}"/>
              </a:ext>
            </a:extLst>
          </p:cNvPr>
          <p:cNvSpPr>
            <a:spLocks noGrp="1"/>
          </p:cNvSpPr>
          <p:nvPr>
            <p:ph type="title" hasCustomPrompt="1"/>
          </p:nvPr>
        </p:nvSpPr>
        <p:spPr>
          <a:xfrm>
            <a:off x="389058" y="399693"/>
            <a:ext cx="6065529" cy="712568"/>
          </a:xfrm>
          <a:prstGeom prst="rect">
            <a:avLst/>
          </a:prstGeom>
        </p:spPr>
        <p:txBody>
          <a:bodyPr anchor="b" anchorCtr="0"/>
          <a:lstStyle>
            <a:lvl1pPr>
              <a:lnSpc>
                <a:spcPct val="100000"/>
              </a:lnSpc>
              <a:defRPr sz="2800">
                <a:solidFill>
                  <a:schemeClr val="tx1"/>
                </a:solidFill>
              </a:defRPr>
            </a:lvl1pPr>
          </a:lstStyle>
          <a:p>
            <a:r>
              <a:rPr lang="en-US" dirty="0"/>
              <a:t>Title</a:t>
            </a:r>
          </a:p>
        </p:txBody>
      </p:sp>
      <p:sp>
        <p:nvSpPr>
          <p:cNvPr id="2" name="TextBox 1">
            <a:extLst>
              <a:ext uri="{FF2B5EF4-FFF2-40B4-BE49-F238E27FC236}">
                <a16:creationId xmlns:a16="http://schemas.microsoft.com/office/drawing/2014/main" id="{1E812D4C-B462-DCA4-5C62-D513D2317915}"/>
              </a:ext>
            </a:extLst>
          </p:cNvPr>
          <p:cNvSpPr txBox="1"/>
          <p:nvPr userDrawn="1"/>
        </p:nvSpPr>
        <p:spPr>
          <a:xfrm>
            <a:off x="271463" y="4792982"/>
            <a:ext cx="2686049" cy="145732"/>
          </a:xfrm>
          <a:prstGeom prst="rect">
            <a:avLst/>
          </a:prstGeom>
          <a:noFill/>
        </p:spPr>
        <p:txBody>
          <a:bodyPr wrap="square" lIns="0" tIns="0" rIns="0" bIns="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cap="all" baseline="0" dirty="0">
                <a:solidFill>
                  <a:schemeClr val="tx1"/>
                </a:solidFill>
              </a:rPr>
              <a:t>CABLE PRODUCTS  </a:t>
            </a:r>
            <a:r>
              <a:rPr lang="en-GB" sz="600" cap="all" baseline="0" dirty="0">
                <a:solidFill>
                  <a:schemeClr val="accent1"/>
                </a:solidFill>
              </a:rPr>
              <a:t>|  </a:t>
            </a:r>
            <a:r>
              <a:rPr lang="en-GB" sz="600" dirty="0">
                <a:solidFill>
                  <a:schemeClr val="tx1"/>
                </a:solidFill>
                <a:latin typeface="+mn-lt"/>
              </a:rPr>
              <a:t>CP058/04042025</a:t>
            </a:r>
          </a:p>
        </p:txBody>
      </p:sp>
    </p:spTree>
    <p:extLst>
      <p:ext uri="{BB962C8B-B14F-4D97-AF65-F5344CB8AC3E}">
        <p14:creationId xmlns:p14="http://schemas.microsoft.com/office/powerpoint/2010/main" val="1979491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3EB594A-1299-A190-AE1A-600140C7E0E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540"/>
            <a:ext cx="9144000" cy="5153660"/>
          </a:xfrm>
          <a:prstGeom prst="rect">
            <a:avLst/>
          </a:prstGeom>
        </p:spPr>
      </p:pic>
      <p:sp>
        <p:nvSpPr>
          <p:cNvPr id="2" name="Title 1"/>
          <p:cNvSpPr>
            <a:spLocks noGrp="1"/>
          </p:cNvSpPr>
          <p:nvPr>
            <p:ph type="title" hasCustomPrompt="1"/>
          </p:nvPr>
        </p:nvSpPr>
        <p:spPr>
          <a:xfrm>
            <a:off x="5698501" y="1336431"/>
            <a:ext cx="2697344" cy="1725898"/>
          </a:xfrm>
          <a:prstGeom prst="rect">
            <a:avLst/>
          </a:prstGeom>
        </p:spPr>
        <p:txBody>
          <a:bodyPr anchor="b"/>
          <a:lstStyle>
            <a:lvl1pPr>
              <a:lnSpc>
                <a:spcPct val="100000"/>
              </a:lnSpc>
              <a:defRPr sz="11800" b="0">
                <a:solidFill>
                  <a:schemeClr val="bg1"/>
                </a:solidFill>
                <a:latin typeface="Maven Pro Black" pitchFamily="2" charset="0"/>
              </a:defRPr>
            </a:lvl1pPr>
          </a:lstStyle>
          <a:p>
            <a:r>
              <a:rPr lang="en-US" dirty="0"/>
              <a:t>#</a:t>
            </a:r>
          </a:p>
        </p:txBody>
      </p:sp>
      <p:sp>
        <p:nvSpPr>
          <p:cNvPr id="3" name="Text Placeholder 2"/>
          <p:cNvSpPr>
            <a:spLocks noGrp="1"/>
          </p:cNvSpPr>
          <p:nvPr>
            <p:ph type="body" idx="1" hasCustomPrompt="1"/>
          </p:nvPr>
        </p:nvSpPr>
        <p:spPr>
          <a:xfrm>
            <a:off x="5834063" y="2981014"/>
            <a:ext cx="2703512" cy="743261"/>
          </a:xfrm>
          <a:prstGeom prst="rect">
            <a:avLst/>
          </a:prstGeom>
        </p:spPr>
        <p:txBody>
          <a:bodyPr/>
          <a:lstStyle>
            <a:lvl1pPr marL="0" indent="0">
              <a:lnSpc>
                <a:spcPts val="2640"/>
              </a:lnSpc>
              <a:spcBef>
                <a:spcPts val="0"/>
              </a:spcBef>
              <a:buNone/>
              <a:defRPr sz="2200" b="1" cap="all" baseline="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heading</a:t>
            </a:r>
          </a:p>
        </p:txBody>
      </p:sp>
      <p:sp>
        <p:nvSpPr>
          <p:cNvPr id="7" name="Slide Number Placeholder 6">
            <a:extLst>
              <a:ext uri="{FF2B5EF4-FFF2-40B4-BE49-F238E27FC236}">
                <a16:creationId xmlns:a16="http://schemas.microsoft.com/office/drawing/2014/main" id="{0A9605A9-46E4-02C3-391B-6813E12B27BE}"/>
              </a:ext>
            </a:extLst>
          </p:cNvPr>
          <p:cNvSpPr>
            <a:spLocks noGrp="1"/>
          </p:cNvSpPr>
          <p:nvPr>
            <p:ph type="sldNum" sz="quarter" idx="10"/>
          </p:nvPr>
        </p:nvSpPr>
        <p:spPr>
          <a:xfrm>
            <a:off x="-812908" y="215188"/>
            <a:ext cx="578644" cy="323165"/>
          </a:xfrm>
          <a:prstGeom prst="rect">
            <a:avLst/>
          </a:prstGeom>
        </p:spPr>
        <p:txBody>
          <a:bodyPr/>
          <a:lstStyle>
            <a:lvl1pPr>
              <a:defRPr>
                <a:solidFill>
                  <a:schemeClr val="bg1"/>
                </a:solidFill>
              </a:defRPr>
            </a:lvl1pPr>
          </a:lstStyle>
          <a:p>
            <a:fld id="{64904D0E-96BD-4DBE-AB7E-0A7F113F81D4}" type="slidenum">
              <a:rPr lang="en-GB" smtClean="0"/>
              <a:pPr/>
              <a:t>‹#›</a:t>
            </a:fld>
            <a:endParaRPr lang="en-GB" dirty="0"/>
          </a:p>
        </p:txBody>
      </p:sp>
      <p:sp>
        <p:nvSpPr>
          <p:cNvPr id="11" name="TextBox 10">
            <a:extLst>
              <a:ext uri="{FF2B5EF4-FFF2-40B4-BE49-F238E27FC236}">
                <a16:creationId xmlns:a16="http://schemas.microsoft.com/office/drawing/2014/main" id="{26DECA96-31B3-B8EE-4F03-4779C6DB296B}"/>
              </a:ext>
            </a:extLst>
          </p:cNvPr>
          <p:cNvSpPr txBox="1"/>
          <p:nvPr userDrawn="1"/>
        </p:nvSpPr>
        <p:spPr>
          <a:xfrm>
            <a:off x="271463" y="4792982"/>
            <a:ext cx="2686049" cy="145732"/>
          </a:xfrm>
          <a:prstGeom prst="rect">
            <a:avLst/>
          </a:prstGeom>
          <a:noFill/>
        </p:spPr>
        <p:txBody>
          <a:bodyPr wrap="square" lIns="0" tIns="0" rIns="0" bIns="0" rtlCol="0">
            <a:noAutofit/>
          </a:bodyPr>
          <a:lstStyle/>
          <a:p>
            <a:pPr>
              <a:lnSpc>
                <a:spcPct val="100000"/>
              </a:lnSpc>
            </a:pPr>
            <a:r>
              <a:rPr lang="en-GB" sz="600" cap="all" baseline="0" dirty="0">
                <a:solidFill>
                  <a:schemeClr val="bg1"/>
                </a:solidFill>
              </a:rPr>
              <a:t>PRESENTATION TITLE HERE</a:t>
            </a:r>
            <a:r>
              <a:rPr lang="en-GB" sz="600" cap="all" baseline="0" dirty="0">
                <a:solidFill>
                  <a:schemeClr val="tx1"/>
                </a:solidFill>
              </a:rPr>
              <a:t>  </a:t>
            </a:r>
            <a:r>
              <a:rPr lang="en-GB" sz="600" cap="all" baseline="0" dirty="0">
                <a:solidFill>
                  <a:schemeClr val="accent1"/>
                </a:solidFill>
              </a:rPr>
              <a:t>|  </a:t>
            </a:r>
            <a:r>
              <a:rPr lang="en-GB" sz="600" cap="all" baseline="0" dirty="0">
                <a:solidFill>
                  <a:schemeClr val="bg1"/>
                </a:solidFill>
              </a:rPr>
              <a:t>DATE</a:t>
            </a:r>
          </a:p>
        </p:txBody>
      </p:sp>
      <p:cxnSp>
        <p:nvCxnSpPr>
          <p:cNvPr id="13" name="Straight Connector 12">
            <a:extLst>
              <a:ext uri="{FF2B5EF4-FFF2-40B4-BE49-F238E27FC236}">
                <a16:creationId xmlns:a16="http://schemas.microsoft.com/office/drawing/2014/main" id="{F820AB48-BE2C-E98F-A7AA-BA5DAB0D3CFA}"/>
              </a:ext>
            </a:extLst>
          </p:cNvPr>
          <p:cNvCxnSpPr/>
          <p:nvPr userDrawn="1"/>
        </p:nvCxnSpPr>
        <p:spPr>
          <a:xfrm>
            <a:off x="5328000" y="1713600"/>
            <a:ext cx="0" cy="1908000"/>
          </a:xfrm>
          <a:prstGeom prst="line">
            <a:avLst/>
          </a:prstGeom>
          <a:ln w="12700" cap="rnd">
            <a:solidFill>
              <a:schemeClr val="bg1"/>
            </a:solidFill>
            <a:round/>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DEF23EF0-D053-86F9-1F80-FBFBD84B7378}"/>
              </a:ext>
            </a:extLst>
          </p:cNvPr>
          <p:cNvGrpSpPr/>
          <p:nvPr userDrawn="1"/>
        </p:nvGrpSpPr>
        <p:grpSpPr>
          <a:xfrm>
            <a:off x="255420" y="4614868"/>
            <a:ext cx="9263703" cy="406890"/>
            <a:chOff x="255420" y="4614868"/>
            <a:chExt cx="9263703" cy="406890"/>
          </a:xfrm>
        </p:grpSpPr>
        <p:cxnSp>
          <p:nvCxnSpPr>
            <p:cNvPr id="5" name="Straight Connector 4">
              <a:extLst>
                <a:ext uri="{FF2B5EF4-FFF2-40B4-BE49-F238E27FC236}">
                  <a16:creationId xmlns:a16="http://schemas.microsoft.com/office/drawing/2014/main" id="{E2DB9B23-25D0-D2C7-8782-599EDA8EDC90}"/>
                </a:ext>
              </a:extLst>
            </p:cNvPr>
            <p:cNvCxnSpPr>
              <a:cxnSpLocks/>
            </p:cNvCxnSpPr>
            <p:nvPr userDrawn="1"/>
          </p:nvCxnSpPr>
          <p:spPr>
            <a:xfrm>
              <a:off x="255420" y="4614868"/>
              <a:ext cx="8896967" cy="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Picture 5" descr="A white letters on a black background&#10;&#10;Description automatically generated with medium confidence">
              <a:extLst>
                <a:ext uri="{FF2B5EF4-FFF2-40B4-BE49-F238E27FC236}">
                  <a16:creationId xmlns:a16="http://schemas.microsoft.com/office/drawing/2014/main" id="{B491202C-C0BE-DDCE-E625-E9585C42E88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86540" y="4754500"/>
              <a:ext cx="1113086" cy="267258"/>
            </a:xfrm>
            <a:prstGeom prst="rect">
              <a:avLst/>
            </a:prstGeom>
          </p:spPr>
        </p:pic>
        <p:pic>
          <p:nvPicPr>
            <p:cNvPr id="8" name="Graphic 7">
              <a:extLst>
                <a:ext uri="{FF2B5EF4-FFF2-40B4-BE49-F238E27FC236}">
                  <a16:creationId xmlns:a16="http://schemas.microsoft.com/office/drawing/2014/main" id="{575A516B-5B4B-FC05-8175-53ED13885C8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806178" y="4831496"/>
              <a:ext cx="712945" cy="114580"/>
            </a:xfrm>
            <a:prstGeom prst="rect">
              <a:avLst/>
            </a:prstGeom>
          </p:spPr>
        </p:pic>
      </p:grpSp>
    </p:spTree>
    <p:extLst>
      <p:ext uri="{BB962C8B-B14F-4D97-AF65-F5344CB8AC3E}">
        <p14:creationId xmlns:p14="http://schemas.microsoft.com/office/powerpoint/2010/main" val="2395257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pic>
        <p:nvPicPr>
          <p:cNvPr id="3" name="Picture 2" descr="Shape, rectangle&#10;&#10;Description automatically generated with medium confidence">
            <a:extLst>
              <a:ext uri="{FF2B5EF4-FFF2-40B4-BE49-F238E27FC236}">
                <a16:creationId xmlns:a16="http://schemas.microsoft.com/office/drawing/2014/main" id="{9985777A-7C72-CADF-67B9-5DAF5502DAC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56200"/>
          </a:xfrm>
          <a:prstGeom prst="rect">
            <a:avLst/>
          </a:prstGeom>
        </p:spPr>
      </p:pic>
      <p:sp>
        <p:nvSpPr>
          <p:cNvPr id="4" name="TextBox 3">
            <a:extLst>
              <a:ext uri="{FF2B5EF4-FFF2-40B4-BE49-F238E27FC236}">
                <a16:creationId xmlns:a16="http://schemas.microsoft.com/office/drawing/2014/main" id="{0A051F7D-FE0A-72CB-64DC-67C70A896DC3}"/>
              </a:ext>
            </a:extLst>
          </p:cNvPr>
          <p:cNvSpPr txBox="1"/>
          <p:nvPr userDrawn="1"/>
        </p:nvSpPr>
        <p:spPr>
          <a:xfrm>
            <a:off x="271463" y="4792982"/>
            <a:ext cx="2686049" cy="145732"/>
          </a:xfrm>
          <a:prstGeom prst="rect">
            <a:avLst/>
          </a:prstGeom>
          <a:noFill/>
        </p:spPr>
        <p:txBody>
          <a:bodyPr wrap="square" lIns="0" tIns="0" rIns="0" bIns="0" rtlCol="0">
            <a:noAutofit/>
          </a:bodyPr>
          <a:lstStyle/>
          <a:p>
            <a:pPr>
              <a:lnSpc>
                <a:spcPct val="100000"/>
              </a:lnSpc>
            </a:pPr>
            <a:endParaRPr lang="en-GB" sz="600" cap="all" baseline="0" dirty="0">
              <a:solidFill>
                <a:schemeClr val="tx1"/>
              </a:solidFill>
            </a:endParaRPr>
          </a:p>
        </p:txBody>
      </p:sp>
      <p:grpSp>
        <p:nvGrpSpPr>
          <p:cNvPr id="12" name="Group 11">
            <a:extLst>
              <a:ext uri="{FF2B5EF4-FFF2-40B4-BE49-F238E27FC236}">
                <a16:creationId xmlns:a16="http://schemas.microsoft.com/office/drawing/2014/main" id="{271C1B67-CDC3-8CA8-B12F-2DCF53B8A496}"/>
              </a:ext>
            </a:extLst>
          </p:cNvPr>
          <p:cNvGrpSpPr/>
          <p:nvPr userDrawn="1"/>
        </p:nvGrpSpPr>
        <p:grpSpPr>
          <a:xfrm>
            <a:off x="255420" y="4614868"/>
            <a:ext cx="9272092" cy="335177"/>
            <a:chOff x="255420" y="4614868"/>
            <a:chExt cx="9272092" cy="335177"/>
          </a:xfrm>
        </p:grpSpPr>
        <p:pic>
          <p:nvPicPr>
            <p:cNvPr id="13" name="Graphic 12">
              <a:extLst>
                <a:ext uri="{FF2B5EF4-FFF2-40B4-BE49-F238E27FC236}">
                  <a16:creationId xmlns:a16="http://schemas.microsoft.com/office/drawing/2014/main" id="{025D64C1-E476-B8B6-10AB-847F0E4DCE8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814567" y="4831496"/>
              <a:ext cx="712945" cy="114580"/>
            </a:xfrm>
            <a:prstGeom prst="rect">
              <a:avLst/>
            </a:prstGeom>
          </p:spPr>
        </p:pic>
        <p:pic>
          <p:nvPicPr>
            <p:cNvPr id="14" name="Picture 13">
              <a:extLst>
                <a:ext uri="{FF2B5EF4-FFF2-40B4-BE49-F238E27FC236}">
                  <a16:creationId xmlns:a16="http://schemas.microsoft.com/office/drawing/2014/main" id="{B8E3CE1C-8E8D-A7B6-BC76-8D1369BAFE5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760458" y="4826214"/>
              <a:ext cx="965250" cy="123831"/>
            </a:xfrm>
            <a:prstGeom prst="rect">
              <a:avLst/>
            </a:prstGeom>
          </p:spPr>
        </p:pic>
        <p:cxnSp>
          <p:nvCxnSpPr>
            <p:cNvPr id="15" name="Straight Connector 14">
              <a:extLst>
                <a:ext uri="{FF2B5EF4-FFF2-40B4-BE49-F238E27FC236}">
                  <a16:creationId xmlns:a16="http://schemas.microsoft.com/office/drawing/2014/main" id="{A8035067-3C3D-7A7B-058A-E096742D1C97}"/>
                </a:ext>
              </a:extLst>
            </p:cNvPr>
            <p:cNvCxnSpPr>
              <a:cxnSpLocks/>
            </p:cNvCxnSpPr>
            <p:nvPr userDrawn="1"/>
          </p:nvCxnSpPr>
          <p:spPr>
            <a:xfrm>
              <a:off x="255420" y="4614868"/>
              <a:ext cx="8896967"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5" name="TextBox 4">
            <a:extLst>
              <a:ext uri="{FF2B5EF4-FFF2-40B4-BE49-F238E27FC236}">
                <a16:creationId xmlns:a16="http://schemas.microsoft.com/office/drawing/2014/main" id="{C3E1131E-E770-0B70-17FB-84144445DF24}"/>
              </a:ext>
            </a:extLst>
          </p:cNvPr>
          <p:cNvSpPr txBox="1"/>
          <p:nvPr userDrawn="1"/>
        </p:nvSpPr>
        <p:spPr>
          <a:xfrm>
            <a:off x="272198" y="4770140"/>
            <a:ext cx="2686049" cy="145732"/>
          </a:xfrm>
          <a:prstGeom prst="rect">
            <a:avLst/>
          </a:prstGeom>
          <a:noFill/>
        </p:spPr>
        <p:txBody>
          <a:bodyPr wrap="square" lIns="0" tIns="0" rIns="0" bIns="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cap="all" baseline="0" dirty="0">
                <a:solidFill>
                  <a:schemeClr val="tx1"/>
                </a:solidFill>
              </a:rPr>
              <a:t>CABLE PRODUCTS  </a:t>
            </a:r>
            <a:r>
              <a:rPr lang="en-GB" sz="600" cap="all" baseline="0" dirty="0">
                <a:solidFill>
                  <a:schemeClr val="accent1"/>
                </a:solidFill>
              </a:rPr>
              <a:t>|  </a:t>
            </a:r>
            <a:r>
              <a:rPr lang="en-GB" sz="600" dirty="0">
                <a:solidFill>
                  <a:schemeClr val="tx1"/>
                </a:solidFill>
                <a:latin typeface="+mn-lt"/>
              </a:rPr>
              <a:t>CP058/04042025</a:t>
            </a:r>
          </a:p>
        </p:txBody>
      </p:sp>
    </p:spTree>
    <p:extLst>
      <p:ext uri="{BB962C8B-B14F-4D97-AF65-F5344CB8AC3E}">
        <p14:creationId xmlns:p14="http://schemas.microsoft.com/office/powerpoint/2010/main" val="339657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Global with socials">
    <p:spTree>
      <p:nvGrpSpPr>
        <p:cNvPr id="1" name=""/>
        <p:cNvGrpSpPr/>
        <p:nvPr/>
      </p:nvGrpSpPr>
      <p:grpSpPr>
        <a:xfrm>
          <a:off x="0" y="0"/>
          <a:ext cx="0" cy="0"/>
          <a:chOff x="0" y="0"/>
          <a:chExt cx="0" cy="0"/>
        </a:xfrm>
      </p:grpSpPr>
      <p:pic>
        <p:nvPicPr>
          <p:cNvPr id="5" name="Picture 4" descr="Icon&#10;&#10;Description automatically generated with medium confidence">
            <a:extLst>
              <a:ext uri="{FF2B5EF4-FFF2-40B4-BE49-F238E27FC236}">
                <a16:creationId xmlns:a16="http://schemas.microsoft.com/office/drawing/2014/main" id="{F4EDE2CA-5B3D-21B5-835A-61C464BD957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540"/>
            <a:ext cx="9144000" cy="5153660"/>
          </a:xfrm>
          <a:prstGeom prst="rect">
            <a:avLst/>
          </a:prstGeom>
        </p:spPr>
      </p:pic>
      <p:sp>
        <p:nvSpPr>
          <p:cNvPr id="3" name="Text Placeholder 2"/>
          <p:cNvSpPr>
            <a:spLocks noGrp="1"/>
          </p:cNvSpPr>
          <p:nvPr>
            <p:ph type="body" idx="1" hasCustomPrompt="1"/>
          </p:nvPr>
        </p:nvSpPr>
        <p:spPr>
          <a:xfrm>
            <a:off x="585251" y="4133540"/>
            <a:ext cx="3424238" cy="501961"/>
          </a:xfrm>
          <a:prstGeom prst="rect">
            <a:avLst/>
          </a:prstGeom>
        </p:spPr>
        <p:txBody>
          <a:bodyPr/>
          <a:lstStyle>
            <a:lvl1pPr marL="0" indent="0">
              <a:lnSpc>
                <a:spcPct val="100000"/>
              </a:lnSpc>
              <a:spcBef>
                <a:spcPts val="0"/>
              </a:spcBef>
              <a:buNone/>
              <a:defRPr sz="2943" b="0" cap="none" baseline="0">
                <a:solidFill>
                  <a:schemeClr val="bg1"/>
                </a:solidFill>
                <a:latin typeface="Maven Pro Black" pitchFamily="2" charset="0"/>
              </a:defRPr>
            </a:lvl1pPr>
            <a:lvl2pPr marL="342043" indent="0">
              <a:buNone/>
              <a:defRPr sz="1496">
                <a:solidFill>
                  <a:schemeClr val="tx1">
                    <a:tint val="75000"/>
                  </a:schemeClr>
                </a:solidFill>
              </a:defRPr>
            </a:lvl2pPr>
            <a:lvl3pPr marL="684086" indent="0">
              <a:buNone/>
              <a:defRPr sz="1346">
                <a:solidFill>
                  <a:schemeClr val="tx1">
                    <a:tint val="75000"/>
                  </a:schemeClr>
                </a:solidFill>
              </a:defRPr>
            </a:lvl3pPr>
            <a:lvl4pPr marL="1026128" indent="0">
              <a:buNone/>
              <a:defRPr sz="1197">
                <a:solidFill>
                  <a:schemeClr val="tx1">
                    <a:tint val="75000"/>
                  </a:schemeClr>
                </a:solidFill>
              </a:defRPr>
            </a:lvl4pPr>
            <a:lvl5pPr marL="1368171" indent="0">
              <a:buNone/>
              <a:defRPr sz="1197">
                <a:solidFill>
                  <a:schemeClr val="tx1">
                    <a:tint val="75000"/>
                  </a:schemeClr>
                </a:solidFill>
              </a:defRPr>
            </a:lvl5pPr>
            <a:lvl6pPr marL="1710214" indent="0">
              <a:buNone/>
              <a:defRPr sz="1197">
                <a:solidFill>
                  <a:schemeClr val="tx1">
                    <a:tint val="75000"/>
                  </a:schemeClr>
                </a:solidFill>
              </a:defRPr>
            </a:lvl6pPr>
            <a:lvl7pPr marL="2052257" indent="0">
              <a:buNone/>
              <a:defRPr sz="1197">
                <a:solidFill>
                  <a:schemeClr val="tx1">
                    <a:tint val="75000"/>
                  </a:schemeClr>
                </a:solidFill>
              </a:defRPr>
            </a:lvl7pPr>
            <a:lvl8pPr marL="2394299" indent="0">
              <a:buNone/>
              <a:defRPr sz="1197">
                <a:solidFill>
                  <a:schemeClr val="tx1">
                    <a:tint val="75000"/>
                  </a:schemeClr>
                </a:solidFill>
              </a:defRPr>
            </a:lvl8pPr>
            <a:lvl9pPr marL="2736342" indent="0">
              <a:buNone/>
              <a:defRPr sz="1197">
                <a:solidFill>
                  <a:schemeClr val="tx1">
                    <a:tint val="75000"/>
                  </a:schemeClr>
                </a:solidFill>
              </a:defRPr>
            </a:lvl9pPr>
          </a:lstStyle>
          <a:p>
            <a:pPr lvl="0"/>
            <a:r>
              <a:rPr lang="en-US" dirty="0"/>
              <a:t>Heading</a:t>
            </a:r>
          </a:p>
        </p:txBody>
      </p:sp>
      <p:pic>
        <p:nvPicPr>
          <p:cNvPr id="9" name="Graphic 8">
            <a:extLst>
              <a:ext uri="{FF2B5EF4-FFF2-40B4-BE49-F238E27FC236}">
                <a16:creationId xmlns:a16="http://schemas.microsoft.com/office/drawing/2014/main" id="{E4E51774-2CE4-9351-6CA1-208CD041D2E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385528" y="511972"/>
            <a:ext cx="1036376" cy="166560"/>
          </a:xfrm>
          <a:prstGeom prst="rect">
            <a:avLst/>
          </a:prstGeom>
        </p:spPr>
      </p:pic>
      <p:pic>
        <p:nvPicPr>
          <p:cNvPr id="15" name="Picture 14" descr="A black and white image of a person's face&#10;&#10;Description automatically generated with low confidence">
            <a:extLst>
              <a:ext uri="{FF2B5EF4-FFF2-40B4-BE49-F238E27FC236}">
                <a16:creationId xmlns:a16="http://schemas.microsoft.com/office/drawing/2014/main" id="{5BC0DC8C-7ECA-CE01-3888-347E3EDC038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835122" y="503014"/>
            <a:ext cx="1393897" cy="177809"/>
          </a:xfrm>
          <a:prstGeom prst="rect">
            <a:avLst/>
          </a:prstGeom>
        </p:spPr>
      </p:pic>
      <p:sp>
        <p:nvSpPr>
          <p:cNvPr id="16" name="object 4">
            <a:extLst>
              <a:ext uri="{FF2B5EF4-FFF2-40B4-BE49-F238E27FC236}">
                <a16:creationId xmlns:a16="http://schemas.microsoft.com/office/drawing/2014/main" id="{169F6C01-0AC9-91FC-A3C5-D0CA893BC9D8}"/>
              </a:ext>
            </a:extLst>
          </p:cNvPr>
          <p:cNvSpPr/>
          <p:nvPr userDrawn="1"/>
        </p:nvSpPr>
        <p:spPr>
          <a:xfrm>
            <a:off x="6559600" y="2704140"/>
            <a:ext cx="34289" cy="1928336"/>
          </a:xfrm>
          <a:custGeom>
            <a:avLst/>
            <a:gdLst/>
            <a:ahLst/>
            <a:cxnLst/>
            <a:rect l="l" t="t" r="r" b="b"/>
            <a:pathLst>
              <a:path h="574675">
                <a:moveTo>
                  <a:pt x="0" y="0"/>
                </a:moveTo>
                <a:lnTo>
                  <a:pt x="0" y="574306"/>
                </a:lnTo>
              </a:path>
            </a:pathLst>
          </a:custGeom>
          <a:ln w="9525" cap="rnd">
            <a:solidFill>
              <a:srgbClr val="FFFFFF"/>
            </a:solidFill>
          </a:ln>
        </p:spPr>
        <p:txBody>
          <a:bodyPr wrap="square" lIns="0" tIns="0" rIns="0" bIns="0" rtlCol="0"/>
          <a:lstStyle/>
          <a:p>
            <a:endParaRPr sz="1795"/>
          </a:p>
        </p:txBody>
      </p:sp>
      <p:sp>
        <p:nvSpPr>
          <p:cNvPr id="18" name="object 16">
            <a:extLst>
              <a:ext uri="{FF2B5EF4-FFF2-40B4-BE49-F238E27FC236}">
                <a16:creationId xmlns:a16="http://schemas.microsoft.com/office/drawing/2014/main" id="{72E0B762-3741-3054-9AA9-F826D292BF5D}"/>
              </a:ext>
            </a:extLst>
          </p:cNvPr>
          <p:cNvSpPr txBox="1"/>
          <p:nvPr userDrawn="1"/>
        </p:nvSpPr>
        <p:spPr>
          <a:xfrm>
            <a:off x="6835122" y="2621453"/>
            <a:ext cx="1607833" cy="2010687"/>
          </a:xfrm>
          <a:prstGeom prst="rect">
            <a:avLst/>
          </a:prstGeom>
        </p:spPr>
        <p:txBody>
          <a:bodyPr vert="horz" wrap="square" lIns="0" tIns="48141" rIns="0" bIns="0" rtlCol="0">
            <a:spAutoFit/>
          </a:bodyPr>
          <a:lstStyle/>
          <a:p>
            <a:pPr algn="l"/>
            <a:r>
              <a:rPr lang="en-GB" sz="795" b="0" i="0" dirty="0">
                <a:solidFill>
                  <a:schemeClr val="bg1"/>
                </a:solidFill>
                <a:effectLst/>
                <a:latin typeface="Maven Pro Medium" pitchFamily="2" charset="77"/>
              </a:rPr>
              <a:t>Europe, Middle East &amp; Africa</a:t>
            </a:r>
          </a:p>
          <a:p>
            <a:pPr algn="l"/>
            <a:r>
              <a:rPr lang="en-GB" sz="795" b="0" i="0" dirty="0">
                <a:solidFill>
                  <a:schemeClr val="bg1"/>
                </a:solidFill>
                <a:effectLst/>
                <a:latin typeface="Maven Pro Medium" pitchFamily="2" charset="77"/>
              </a:rPr>
              <a:t>T: +44 (0)23 9231 4545</a:t>
            </a:r>
          </a:p>
          <a:p>
            <a:pPr algn="l"/>
            <a:r>
              <a:rPr lang="en-GB" sz="795" b="0" i="0" dirty="0">
                <a:solidFill>
                  <a:schemeClr val="bg1"/>
                </a:solidFill>
                <a:effectLst/>
                <a:latin typeface="Maven Pro Medium" pitchFamily="2" charset="77"/>
              </a:rPr>
              <a:t>E: </a:t>
            </a:r>
            <a:r>
              <a:rPr lang="en-GB" sz="795" b="0" i="0" u="none" strike="noStrike" dirty="0">
                <a:solidFill>
                  <a:schemeClr val="bg1"/>
                </a:solidFill>
                <a:effectLst/>
                <a:latin typeface="Maven Pro Medium" pitchFamily="2" charset="77"/>
                <a:hlinkClick r:id="rId6" tooltip="mailto:technical@harwin.com">
                  <a:extLst>
                    <a:ext uri="{A12FA001-AC4F-418D-AE19-62706E023703}">
                      <ahyp:hlinkClr xmlns:ahyp="http://schemas.microsoft.com/office/drawing/2018/hyperlinkcolor" val="tx"/>
                    </a:ext>
                  </a:extLst>
                </a:hlinkClick>
              </a:rPr>
              <a:t>technical@harwin.com</a:t>
            </a:r>
            <a:endParaRPr lang="en-GB" sz="795" b="0" i="0" dirty="0">
              <a:solidFill>
                <a:schemeClr val="bg1"/>
              </a:solidFill>
              <a:effectLst/>
              <a:latin typeface="Maven Pro Medium" pitchFamily="2" charset="77"/>
            </a:endParaRPr>
          </a:p>
          <a:p>
            <a:pPr algn="l"/>
            <a:br>
              <a:rPr lang="en-GB" sz="795" b="0" i="0" dirty="0">
                <a:solidFill>
                  <a:schemeClr val="bg1"/>
                </a:solidFill>
                <a:effectLst/>
                <a:latin typeface="Maven Pro Medium" pitchFamily="2" charset="77"/>
              </a:rPr>
            </a:br>
            <a:endParaRPr lang="en-GB" sz="795" b="0" i="0" dirty="0">
              <a:solidFill>
                <a:schemeClr val="bg1"/>
              </a:solidFill>
              <a:effectLst/>
              <a:latin typeface="Maven Pro Medium" pitchFamily="2" charset="77"/>
            </a:endParaRPr>
          </a:p>
          <a:p>
            <a:pPr algn="l"/>
            <a:r>
              <a:rPr lang="en-GB" sz="795" b="0" i="0" dirty="0">
                <a:solidFill>
                  <a:schemeClr val="bg1"/>
                </a:solidFill>
                <a:effectLst/>
                <a:latin typeface="Maven Pro Medium" pitchFamily="2" charset="77"/>
              </a:rPr>
              <a:t>Americas</a:t>
            </a:r>
          </a:p>
          <a:p>
            <a:pPr algn="l"/>
            <a:r>
              <a:rPr lang="en-GB" sz="795" b="0" i="0" dirty="0">
                <a:solidFill>
                  <a:schemeClr val="bg1"/>
                </a:solidFill>
                <a:effectLst/>
                <a:latin typeface="Maven Pro Medium" pitchFamily="2" charset="77"/>
              </a:rPr>
              <a:t>T: +1 603 893 5376</a:t>
            </a:r>
          </a:p>
          <a:p>
            <a:pPr algn="l"/>
            <a:r>
              <a:rPr lang="en-GB" sz="795" b="0" i="0" dirty="0">
                <a:solidFill>
                  <a:schemeClr val="bg1"/>
                </a:solidFill>
                <a:effectLst/>
                <a:latin typeface="Maven Pro Medium" pitchFamily="2" charset="77"/>
              </a:rPr>
              <a:t>E: </a:t>
            </a:r>
            <a:r>
              <a:rPr lang="en-GB" sz="795" b="0" i="0" u="none" strike="noStrike" dirty="0">
                <a:solidFill>
                  <a:schemeClr val="bg1"/>
                </a:solidFill>
                <a:effectLst/>
                <a:latin typeface="Maven Pro Medium" pitchFamily="2" charset="77"/>
                <a:hlinkClick r:id="rId7" tooltip="mailto:technical-us@harwin.com">
                  <a:extLst>
                    <a:ext uri="{A12FA001-AC4F-418D-AE19-62706E023703}">
                      <ahyp:hlinkClr xmlns:ahyp="http://schemas.microsoft.com/office/drawing/2018/hyperlinkcolor" val="tx"/>
                    </a:ext>
                  </a:extLst>
                </a:hlinkClick>
              </a:rPr>
              <a:t>technical-us@harwin.com</a:t>
            </a:r>
            <a:endParaRPr lang="en-GB" sz="795" b="0" i="0" dirty="0">
              <a:solidFill>
                <a:schemeClr val="bg1"/>
              </a:solidFill>
              <a:effectLst/>
              <a:latin typeface="Maven Pro Medium" pitchFamily="2" charset="77"/>
            </a:endParaRPr>
          </a:p>
          <a:p>
            <a:pPr algn="l"/>
            <a:br>
              <a:rPr lang="en-GB" sz="795" b="0" i="0" dirty="0">
                <a:solidFill>
                  <a:schemeClr val="bg1"/>
                </a:solidFill>
                <a:effectLst/>
                <a:latin typeface="Maven Pro Medium" pitchFamily="2" charset="77"/>
              </a:rPr>
            </a:br>
            <a:endParaRPr lang="en-GB" sz="795" b="0" i="0" dirty="0">
              <a:solidFill>
                <a:schemeClr val="bg1"/>
              </a:solidFill>
              <a:effectLst/>
              <a:latin typeface="Maven Pro Medium" pitchFamily="2" charset="77"/>
            </a:endParaRPr>
          </a:p>
          <a:p>
            <a:pPr algn="l"/>
            <a:r>
              <a:rPr lang="en-GB" sz="795" b="0" i="0" dirty="0">
                <a:solidFill>
                  <a:schemeClr val="bg1"/>
                </a:solidFill>
                <a:effectLst/>
                <a:latin typeface="Maven Pro Medium" pitchFamily="2" charset="77"/>
              </a:rPr>
              <a:t>Asia Pacific</a:t>
            </a:r>
          </a:p>
          <a:p>
            <a:pPr algn="l"/>
            <a:r>
              <a:rPr lang="en-GB" sz="795" b="0" i="0" dirty="0">
                <a:solidFill>
                  <a:schemeClr val="bg1"/>
                </a:solidFill>
                <a:effectLst/>
                <a:latin typeface="Maven Pro Medium" pitchFamily="2" charset="77"/>
              </a:rPr>
              <a:t>T: +65 6 779 4909</a:t>
            </a:r>
          </a:p>
          <a:p>
            <a:pPr algn="l"/>
            <a:r>
              <a:rPr lang="en-GB" sz="795" b="0" i="0" dirty="0">
                <a:solidFill>
                  <a:schemeClr val="bg1"/>
                </a:solidFill>
                <a:effectLst/>
                <a:latin typeface="Maven Pro Medium" pitchFamily="2" charset="77"/>
              </a:rPr>
              <a:t>E: </a:t>
            </a:r>
            <a:r>
              <a:rPr lang="en-GB" sz="795" b="0" i="0" u="none" strike="noStrike" dirty="0">
                <a:solidFill>
                  <a:schemeClr val="bg1"/>
                </a:solidFill>
                <a:effectLst/>
                <a:latin typeface="Maven Pro Medium" pitchFamily="2" charset="77"/>
                <a:hlinkClick r:id="rId8" tooltip="mailto:technical@harwinasia.com">
                  <a:extLst>
                    <a:ext uri="{A12FA001-AC4F-418D-AE19-62706E023703}">
                      <ahyp:hlinkClr xmlns:ahyp="http://schemas.microsoft.com/office/drawing/2018/hyperlinkcolor" val="tx"/>
                    </a:ext>
                  </a:extLst>
                </a:hlinkClick>
              </a:rPr>
              <a:t>technical-asia@harwin.com</a:t>
            </a:r>
            <a:endParaRPr lang="en-GB" sz="795" b="0" i="0" dirty="0">
              <a:solidFill>
                <a:schemeClr val="bg1"/>
              </a:solidFill>
              <a:effectLst/>
              <a:latin typeface="Maven Pro Medium" pitchFamily="2" charset="77"/>
            </a:endParaRPr>
          </a:p>
          <a:p>
            <a:pPr algn="l"/>
            <a:br>
              <a:rPr lang="en-GB" sz="795" b="0" i="0" dirty="0">
                <a:solidFill>
                  <a:schemeClr val="bg1"/>
                </a:solidFill>
                <a:effectLst/>
                <a:latin typeface="Maven Pro Medium" pitchFamily="2" charset="77"/>
              </a:rPr>
            </a:br>
            <a:endParaRPr lang="en-GB" sz="795" b="0" i="0" dirty="0">
              <a:solidFill>
                <a:schemeClr val="bg1"/>
              </a:solidFill>
              <a:effectLst/>
              <a:latin typeface="Maven Pro Medium" pitchFamily="2" charset="77"/>
            </a:endParaRPr>
          </a:p>
          <a:p>
            <a:pPr algn="l"/>
            <a:r>
              <a:rPr lang="en-GB" sz="825" b="1" i="0" u="none" strike="noStrike" spc="200" baseline="0" dirty="0">
                <a:solidFill>
                  <a:schemeClr val="bg1"/>
                </a:solidFill>
                <a:effectLst/>
                <a:latin typeface="Maven Pro Black" pitchFamily="2" charset="77"/>
                <a:hlinkClick r:id="rId9" tooltip="https://www.harwin.com">
                  <a:extLst>
                    <a:ext uri="{A12FA001-AC4F-418D-AE19-62706E023703}">
                      <ahyp:hlinkClr xmlns:ahyp="http://schemas.microsoft.com/office/drawing/2018/hyperlinkcolor" val="tx"/>
                    </a:ext>
                  </a:extLst>
                </a:hlinkClick>
              </a:rPr>
              <a:t>WWW.HARWIN.COM</a:t>
            </a:r>
            <a:endParaRPr lang="en-GB" sz="825" b="1" i="0" spc="200" baseline="0" dirty="0">
              <a:solidFill>
                <a:schemeClr val="bg1"/>
              </a:solidFill>
              <a:effectLst/>
              <a:latin typeface="Maven Pro Black" pitchFamily="2" charset="77"/>
            </a:endParaRPr>
          </a:p>
        </p:txBody>
      </p:sp>
      <p:grpSp>
        <p:nvGrpSpPr>
          <p:cNvPr id="2" name="Group 1">
            <a:extLst>
              <a:ext uri="{FF2B5EF4-FFF2-40B4-BE49-F238E27FC236}">
                <a16:creationId xmlns:a16="http://schemas.microsoft.com/office/drawing/2014/main" id="{9EB74AE9-83C1-F527-85DF-1EC2395FCC59}"/>
              </a:ext>
            </a:extLst>
          </p:cNvPr>
          <p:cNvGrpSpPr/>
          <p:nvPr userDrawn="1"/>
        </p:nvGrpSpPr>
        <p:grpSpPr>
          <a:xfrm>
            <a:off x="6921972" y="4801905"/>
            <a:ext cx="1273836" cy="153794"/>
            <a:chOff x="6890222" y="4810089"/>
            <a:chExt cx="1273836" cy="153794"/>
          </a:xfrm>
        </p:grpSpPr>
        <p:pic>
          <p:nvPicPr>
            <p:cNvPr id="4" name="Picture 3" descr="A logo of a camera&#10;&#10;Description automatically generated with low confidence">
              <a:hlinkClick r:id="rId10"/>
              <a:extLst>
                <a:ext uri="{FF2B5EF4-FFF2-40B4-BE49-F238E27FC236}">
                  <a16:creationId xmlns:a16="http://schemas.microsoft.com/office/drawing/2014/main" id="{AACFBAF9-9B89-F636-415D-2FF9E04CFCAC}"/>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6890222" y="4812937"/>
              <a:ext cx="148098" cy="148098"/>
            </a:xfrm>
            <a:prstGeom prst="rect">
              <a:avLst/>
            </a:prstGeom>
          </p:spPr>
        </p:pic>
        <p:pic>
          <p:nvPicPr>
            <p:cNvPr id="6" name="Picture 5" descr="A black arrow on a white background&#10;&#10;Description automatically generated with low confidence">
              <a:hlinkClick r:id="rId12"/>
              <a:extLst>
                <a:ext uri="{FF2B5EF4-FFF2-40B4-BE49-F238E27FC236}">
                  <a16:creationId xmlns:a16="http://schemas.microsoft.com/office/drawing/2014/main" id="{C39A6D55-9FBC-9C52-289C-05781ED1AC2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964696" y="4823887"/>
              <a:ext cx="199362" cy="136706"/>
            </a:xfrm>
            <a:prstGeom prst="rect">
              <a:avLst/>
            </a:prstGeom>
          </p:spPr>
        </p:pic>
        <p:pic>
          <p:nvPicPr>
            <p:cNvPr id="7" name="Picture 6" descr="A black and white logo&#10;&#10;Description automatically generated with medium confidence">
              <a:hlinkClick r:id="rId14"/>
              <a:extLst>
                <a:ext uri="{FF2B5EF4-FFF2-40B4-BE49-F238E27FC236}">
                  <a16:creationId xmlns:a16="http://schemas.microsoft.com/office/drawing/2014/main" id="{1011B325-F2C6-3539-8E3B-766100642406}"/>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7680989" y="4810089"/>
              <a:ext cx="153793" cy="153794"/>
            </a:xfrm>
            <a:prstGeom prst="rect">
              <a:avLst/>
            </a:prstGeom>
          </p:spPr>
        </p:pic>
        <p:pic>
          <p:nvPicPr>
            <p:cNvPr id="8" name="Picture 7" descr="A white bird with black background&#10;&#10;Description automatically generated with medium confidence">
              <a:hlinkClick r:id="rId16"/>
              <a:extLst>
                <a:ext uri="{FF2B5EF4-FFF2-40B4-BE49-F238E27FC236}">
                  <a16:creationId xmlns:a16="http://schemas.microsoft.com/office/drawing/2014/main" id="{05E128E7-32BE-E28C-46A6-BBD096202E15}"/>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7374355" y="4820596"/>
              <a:ext cx="176720" cy="143287"/>
            </a:xfrm>
            <a:prstGeom prst="rect">
              <a:avLst/>
            </a:prstGeom>
          </p:spPr>
        </p:pic>
        <p:pic>
          <p:nvPicPr>
            <p:cNvPr id="10" name="Picture 9" descr="A white cross on a black background&#10;&#10;Description automatically generated">
              <a:hlinkClick r:id="rId18"/>
              <a:extLst>
                <a:ext uri="{FF2B5EF4-FFF2-40B4-BE49-F238E27FC236}">
                  <a16:creationId xmlns:a16="http://schemas.microsoft.com/office/drawing/2014/main" id="{992C9033-C1DE-754B-3E15-87D60C9857C1}"/>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7171166" y="4817307"/>
              <a:ext cx="73690" cy="143286"/>
            </a:xfrm>
            <a:prstGeom prst="rect">
              <a:avLst/>
            </a:prstGeom>
          </p:spPr>
        </p:pic>
      </p:grpSp>
    </p:spTree>
    <p:extLst>
      <p:ext uri="{BB962C8B-B14F-4D97-AF65-F5344CB8AC3E}">
        <p14:creationId xmlns:p14="http://schemas.microsoft.com/office/powerpoint/2010/main" val="3535806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D44693F-AF65-2D72-FC77-EEDAFCEA0EA7}"/>
              </a:ext>
            </a:extLst>
          </p:cNvPr>
          <p:cNvSpPr txBox="1"/>
          <p:nvPr userDrawn="1"/>
        </p:nvSpPr>
        <p:spPr>
          <a:xfrm>
            <a:off x="271463" y="4792982"/>
            <a:ext cx="2686049" cy="145732"/>
          </a:xfrm>
          <a:prstGeom prst="rect">
            <a:avLst/>
          </a:prstGeom>
          <a:noFill/>
        </p:spPr>
        <p:txBody>
          <a:bodyPr wrap="square" lIns="0" tIns="0" rIns="0" bIns="0" rtlCol="0">
            <a:noAutofit/>
          </a:bodyPr>
          <a:lstStyle/>
          <a:p>
            <a:pPr>
              <a:lnSpc>
                <a:spcPct val="100000"/>
              </a:lnSpc>
            </a:pPr>
            <a:endParaRPr lang="en-GB" sz="600" cap="all" baseline="0" dirty="0">
              <a:solidFill>
                <a:schemeClr val="tx1"/>
              </a:solidFill>
            </a:endParaRPr>
          </a:p>
        </p:txBody>
      </p:sp>
    </p:spTree>
    <p:extLst>
      <p:ext uri="{BB962C8B-B14F-4D97-AF65-F5344CB8AC3E}">
        <p14:creationId xmlns:p14="http://schemas.microsoft.com/office/powerpoint/2010/main" val="809970619"/>
      </p:ext>
    </p:extLst>
  </p:cSld>
  <p:clrMap bg1="lt1" tx1="dk1" bg2="lt2" tx2="dk2" accent1="accent1" accent2="accent2" accent3="accent3" accent4="accent4" accent5="accent5" accent6="accent6" hlink="hlink" folHlink="folHlink"/>
  <p:sldLayoutIdLst>
    <p:sldLayoutId id="2147483657" r:id="rId1"/>
    <p:sldLayoutId id="2147483684" r:id="rId2"/>
    <p:sldLayoutId id="2147483685" r:id="rId3"/>
    <p:sldLayoutId id="2147483666" r:id="rId4"/>
    <p:sldLayoutId id="2147483683" r:id="rId5"/>
    <p:sldLayoutId id="2147483672" r:id="rId6"/>
    <p:sldLayoutId id="2147483659" r:id="rId7"/>
    <p:sldLayoutId id="2147483670" r:id="rId8"/>
    <p:sldLayoutId id="2147483673" r:id="rId9"/>
    <p:sldLayoutId id="2147483682"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685800" rtl="0" eaLnBrk="1" latinLnBrk="0" hangingPunct="1">
        <a:lnSpc>
          <a:spcPts val="1400"/>
        </a:lnSpc>
        <a:spcBef>
          <a:spcPct val="0"/>
        </a:spcBef>
        <a:buNone/>
        <a:defRPr sz="2000" b="1" kern="1200">
          <a:solidFill>
            <a:schemeClr val="tx1"/>
          </a:solidFill>
          <a:latin typeface="+mj-lt"/>
          <a:ea typeface="+mj-ea"/>
          <a:cs typeface="+mj-cs"/>
        </a:defRPr>
      </a:lvl1pPr>
    </p:titleStyle>
    <p:bodyStyle>
      <a:lvl1pPr marL="0" indent="0" algn="l" defTabSz="685800" rtl="0" eaLnBrk="1" latinLnBrk="0" hangingPunct="1">
        <a:lnSpc>
          <a:spcPts val="1400"/>
        </a:lnSpc>
        <a:spcBef>
          <a:spcPts val="900"/>
        </a:spcBef>
        <a:buFont typeface="Arial" panose="020B0604020202020204" pitchFamily="34" charset="0"/>
        <a:buNone/>
        <a:defRPr sz="800" kern="1200">
          <a:solidFill>
            <a:schemeClr val="tx1"/>
          </a:solidFill>
          <a:latin typeface="+mn-lt"/>
          <a:ea typeface="+mn-ea"/>
          <a:cs typeface="+mn-cs"/>
        </a:defRPr>
      </a:lvl1pPr>
      <a:lvl2pPr marL="88900" indent="-88900"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2pPr>
      <a:lvl3pPr marL="179388" indent="-90488"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3pPr>
      <a:lvl4pPr marL="269875" indent="-88900"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4pPr>
      <a:lvl5pPr marL="360363" indent="-90488"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4" userDrawn="1">
          <p15:clr>
            <a:srgbClr val="F26B43"/>
          </p15:clr>
        </p15:guide>
        <p15:guide id="2" pos="2880" userDrawn="1">
          <p15:clr>
            <a:srgbClr val="F26B43"/>
          </p15:clr>
        </p15:guide>
        <p15:guide id="3" pos="537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harwin.com/contact/?utm_source=harwin&amp;utm_medium=ptm&amp;utm_campaign=ptm-cable-products" TargetMode="External"/><Relationship Id="rId2" Type="http://schemas.openxmlformats.org/officeDocument/2006/relationships/hyperlink" Target="https://www.harwin.com/cable-assemblies/cable-generator/?utm_source=harwin&amp;utm_medium=ptm&amp;utm_campaign=ptm-cable-products" TargetMode="Externa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hyperlink" Target="https://www.harwin.com/connectors-hardware/pcb-connectors/1-27mm-pitch-pcb-connectors/?utm_source=harwin&amp;utm_medium=ptm&amp;utm_campaign=ptm-cable-products" TargetMode="External"/><Relationship Id="rId2" Type="http://schemas.openxmlformats.org/officeDocument/2006/relationships/hyperlink" Target="https://www.harwin.com/connectors-hardware/durable-industrial-connectors/1-27mm-pitch-industrial-connectors/?utm_source=harwin&amp;utm_medium=ptm&amp;utm_campaign=ptm-cable-products" TargetMode="Externa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hyperlink" Target="https://www.harwin.com/connectors-hardware/pcb-connectors/1-25mm-pitch-pcb-connectors/?utm_source=harwin&amp;utm_medium=ptm&amp;utm_campaign=ptm-cable-products" TargetMode="External"/><Relationship Id="rId7" Type="http://schemas.openxmlformats.org/officeDocument/2006/relationships/image" Target="../media/image37.jpeg"/><Relationship Id="rId2" Type="http://schemas.openxmlformats.org/officeDocument/2006/relationships/hyperlink" Target="https://www.harwin.com/connectors-hardware/pcb-connectors/?utm_source=harwin&amp;utm_medium=ptm&amp;utm_campaign=ptm-cable-products" TargetMode="External"/><Relationship Id="rId1" Type="http://schemas.openxmlformats.org/officeDocument/2006/relationships/slideLayout" Target="../slideLayouts/slideLayout2.xml"/><Relationship Id="rId6" Type="http://schemas.openxmlformats.org/officeDocument/2006/relationships/hyperlink" Target="https://www.harwin.com/connectors-hardware/pcb-connectors/2-00mm-pitch-pcb-connectors/?utm_source=harwin&amp;utm_medium=ptm&amp;utm_campaign=ptm-cable-products" TargetMode="External"/><Relationship Id="rId5" Type="http://schemas.openxmlformats.org/officeDocument/2006/relationships/hyperlink" Target="https://www.harwin.com/connectors-hardware/pcb-connectors/2-54mm-pitch-pcb-connectors/?utm_source=harwin&amp;utm_medium=ptm&amp;utm_campaign=ptm-cable-products" TargetMode="External"/><Relationship Id="rId4" Type="http://schemas.openxmlformats.org/officeDocument/2006/relationships/hyperlink" Target="https://www.harwin.com/connectors-hardware/pcb-connectors/1-00mm-pitch-pcb-connectors/?utm_source=harwin&amp;utm_medium=ptm&amp;utm_campaign=ptm-cable-products"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harwin.com/contact/?utm_source=harwin&amp;utm_medium=ptm&amp;utm_campaign=ptm-cable-products"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harwin.com/?utm_source=harwin&amp;utm_medium=ptm&amp;utm_campaign=ptm-gecko-sl-overview" TargetMode="Externa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hyperlink" Target="https://www.harwin.com/?utm_source=harwin&amp;utm_medium=ptm&amp;utm_campaign=ptm-cable-products" TargetMode="External"/><Relationship Id="rId2" Type="http://schemas.openxmlformats.org/officeDocument/2006/relationships/hyperlink" Target="https://www.harwin.com/contact/?utm_source=harwin&amp;utm_medium=ptm&amp;utm_campaign=ptm-cable-products" TargetMode="Externa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s://www.harwin.com/3-reasons-to-use-ready-made-cable-assemblies/?utm_source=harwin&amp;utm_medium=ptm&amp;utm_campaign=ptm-cable-products"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15.xml"/><Relationship Id="rId3" Type="http://schemas.openxmlformats.org/officeDocument/2006/relationships/slide" Target="slide5.xml"/><Relationship Id="rId7" Type="http://schemas.openxmlformats.org/officeDocument/2006/relationships/slide" Target="slide9.xml"/><Relationship Id="rId12" Type="http://schemas.openxmlformats.org/officeDocument/2006/relationships/slide" Target="slide14.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8.xml"/><Relationship Id="rId11" Type="http://schemas.openxmlformats.org/officeDocument/2006/relationships/slide" Target="slide13.xml"/><Relationship Id="rId5" Type="http://schemas.openxmlformats.org/officeDocument/2006/relationships/slide" Target="slide7.xml"/><Relationship Id="rId10" Type="http://schemas.openxmlformats.org/officeDocument/2006/relationships/slide" Target="slide12.xml"/><Relationship Id="rId4" Type="http://schemas.openxmlformats.org/officeDocument/2006/relationships/slide" Target="slide6.xml"/><Relationship Id="rId9" Type="http://schemas.openxmlformats.org/officeDocument/2006/relationships/slide" Target="slide11.xml"/></Relationships>
</file>

<file path=ppt/slides/_rels/slide4.xml.rels><?xml version="1.0" encoding="UTF-8" standalone="yes"?>
<Relationships xmlns="http://schemas.openxmlformats.org/package/2006/relationships"><Relationship Id="rId3" Type="http://schemas.openxmlformats.org/officeDocument/2006/relationships/hyperlink" Target="https://www.harwin.com/contact/?utm_source=harwin&amp;utm_medium=ptm&amp;utm_campaign=ptm-cable-products" TargetMode="External"/><Relationship Id="rId2" Type="http://schemas.openxmlformats.org/officeDocument/2006/relationships/hyperlink" Target="https://www.harwin.com/connectors-hardware/?utm_source=harwin&amp;utm_medium=ptm&amp;utm_campaign=ptm-cable-products" TargetMode="Externa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s://www.harwin.com/connectors-hardware/high-reliability-connectors/?utm_source=harwin&amp;utm_medium=ptm&amp;utm_campaign=ptm-cable-products" TargetMode="Externa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6.xml.rels><?xml version="1.0" encoding="UTF-8" standalone="yes"?>
<Relationships xmlns="http://schemas.openxmlformats.org/package/2006/relationships"><Relationship Id="rId3" Type="http://schemas.openxmlformats.org/officeDocument/2006/relationships/hyperlink" Target="https://www.harwin.com/connectors-hardware/high-reliability-connectors/?utm_source=harwin&amp;utm_medium=ptm&amp;utm_campaign=ptm-cable-products" TargetMode="External"/><Relationship Id="rId2" Type="http://schemas.openxmlformats.org/officeDocument/2006/relationships/hyperlink" Target="https://www.harwin.com/what-is-backpotting/?utm_source=harwin&amp;utm_medium=ptm&amp;utm_campaign=ptm-cable-products" TargetMode="Externa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hyperlink" Target="https://www.harwin.com/contact/?utm_source=harwin&amp;utm_medium=ptm&amp;utm_campaign=ptm-cable-products" TargetMode="External"/><Relationship Id="rId4" Type="http://schemas.openxmlformats.org/officeDocument/2006/relationships/hyperlink" Target="https://www.harwin.com/extended-wall-datamate-what-is-it/?utm_source=harwin&amp;utm_medium=ptm&amp;utm_campaign=ptm-cable-products"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harwin.com/contact/?utm_source=harwin&amp;utm_medium=ptm&amp;utm_campaign=ptm-cable-products"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BDEE01-E2B9-8594-A455-7B3635ADB5E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5464" y="202555"/>
            <a:ext cx="8834034" cy="4969144"/>
          </a:xfrm>
          <a:prstGeom prst="rect">
            <a:avLst/>
          </a:prstGeom>
        </p:spPr>
      </p:pic>
      <p:sp>
        <p:nvSpPr>
          <p:cNvPr id="5" name="Title 1">
            <a:extLst>
              <a:ext uri="{FF2B5EF4-FFF2-40B4-BE49-F238E27FC236}">
                <a16:creationId xmlns:a16="http://schemas.microsoft.com/office/drawing/2014/main" id="{FE653ED4-EF09-C92B-2B26-23F1C481E650}"/>
              </a:ext>
            </a:extLst>
          </p:cNvPr>
          <p:cNvSpPr txBox="1">
            <a:spLocks/>
          </p:cNvSpPr>
          <p:nvPr/>
        </p:nvSpPr>
        <p:spPr>
          <a:xfrm>
            <a:off x="325464" y="3816956"/>
            <a:ext cx="8079239" cy="288561"/>
          </a:xfrm>
          <a:prstGeom prst="rect">
            <a:avLst/>
          </a:prstGeom>
        </p:spPr>
        <p:txBody>
          <a:bodyPr/>
          <a:lstStyle>
            <a:lvl1pPr algn="l" defTabSz="685800" rtl="0" eaLnBrk="1" latinLnBrk="0" hangingPunct="1">
              <a:lnSpc>
                <a:spcPts val="1400"/>
              </a:lnSpc>
              <a:spcBef>
                <a:spcPct val="0"/>
              </a:spcBef>
              <a:buNone/>
              <a:defRPr sz="2000" b="1" kern="1200">
                <a:solidFill>
                  <a:schemeClr val="tx1"/>
                </a:solidFill>
                <a:latin typeface="+mj-lt"/>
                <a:ea typeface="+mj-ea"/>
                <a:cs typeface="+mj-cs"/>
              </a:defRPr>
            </a:lvl1pPr>
          </a:lstStyle>
          <a:p>
            <a:r>
              <a:rPr lang="en-GB" sz="2800" dirty="0">
                <a:solidFill>
                  <a:schemeClr val="bg1"/>
                </a:solidFill>
                <a:latin typeface="Oswald SemiBold" pitchFamily="2" charset="77"/>
              </a:rPr>
              <a:t>CABLE PRODUCTS</a:t>
            </a:r>
          </a:p>
        </p:txBody>
      </p:sp>
    </p:spTree>
    <p:extLst>
      <p:ext uri="{BB962C8B-B14F-4D97-AF65-F5344CB8AC3E}">
        <p14:creationId xmlns:p14="http://schemas.microsoft.com/office/powerpoint/2010/main" val="2029477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AFDC85F-C1EF-5BB6-1BC3-DA4C2C145D15}"/>
              </a:ext>
            </a:extLst>
          </p:cNvPr>
          <p:cNvSpPr>
            <a:spLocks noGrp="1"/>
          </p:cNvSpPr>
          <p:nvPr>
            <p:ph type="body" sz="quarter" idx="13"/>
          </p:nvPr>
        </p:nvSpPr>
        <p:spPr/>
        <p:txBody>
          <a:bodyPr/>
          <a:lstStyle/>
          <a:p>
            <a:r>
              <a:rPr lang="en-GB" kern="0" dirty="0">
                <a:cs typeface="DaxOT-Regular"/>
              </a:rPr>
              <a:t>Labelling and Cable Management</a:t>
            </a:r>
          </a:p>
        </p:txBody>
      </p:sp>
      <p:sp>
        <p:nvSpPr>
          <p:cNvPr id="7" name="Text Placeholder 6">
            <a:extLst>
              <a:ext uri="{FF2B5EF4-FFF2-40B4-BE49-F238E27FC236}">
                <a16:creationId xmlns:a16="http://schemas.microsoft.com/office/drawing/2014/main" id="{527081AA-A86F-AA71-C0AC-9E8798C71ACF}"/>
              </a:ext>
            </a:extLst>
          </p:cNvPr>
          <p:cNvSpPr>
            <a:spLocks noGrp="1"/>
          </p:cNvSpPr>
          <p:nvPr>
            <p:ph type="body" sz="quarter" idx="14"/>
          </p:nvPr>
        </p:nvSpPr>
        <p:spPr>
          <a:xfrm>
            <a:off x="389058" y="3673644"/>
            <a:ext cx="8385826" cy="949325"/>
          </a:xfrm>
        </p:spPr>
        <p:txBody>
          <a:bodyPr/>
          <a:lstStyle/>
          <a:p>
            <a:pPr>
              <a:lnSpc>
                <a:spcPts val="1300"/>
              </a:lnSpc>
              <a:spcBef>
                <a:spcPts val="300"/>
              </a:spcBef>
            </a:pPr>
            <a:r>
              <a:rPr lang="en-GB" sz="800" dirty="0"/>
              <a:t>To finish off your cable assembly, Harwin can also offer custom labelling, even incorporating a logo (space allowing).</a:t>
            </a:r>
          </a:p>
          <a:p>
            <a:pPr>
              <a:lnSpc>
                <a:spcPts val="1300"/>
              </a:lnSpc>
              <a:spcBef>
                <a:spcPts val="300"/>
              </a:spcBef>
            </a:pPr>
            <a:r>
              <a:rPr lang="en-GB" sz="800" dirty="0"/>
              <a:t>Managing longer cable bundles can be helped with additional cable ties or </a:t>
            </a:r>
            <a:r>
              <a:rPr lang="en-GB" sz="800" dirty="0" err="1"/>
              <a:t>heatshrink</a:t>
            </a:r>
            <a:r>
              <a:rPr lang="en-GB" sz="800" dirty="0"/>
              <a:t> to maintain a tidy wiring loom.</a:t>
            </a:r>
            <a:endParaRPr lang="en-US" sz="800" dirty="0"/>
          </a:p>
        </p:txBody>
      </p:sp>
      <p:pic>
        <p:nvPicPr>
          <p:cNvPr id="4" name="Picture 3" descr="A sword with a long handle&#10;&#10;Description automatically generated with low confidence">
            <a:extLst>
              <a:ext uri="{FF2B5EF4-FFF2-40B4-BE49-F238E27FC236}">
                <a16:creationId xmlns:a16="http://schemas.microsoft.com/office/drawing/2014/main" id="{B7B25903-8A7F-EAF6-1838-85BB118A31A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3167803">
            <a:off x="774970" y="940630"/>
            <a:ext cx="3923498" cy="3145998"/>
          </a:xfrm>
          <a:prstGeom prst="rect">
            <a:avLst/>
          </a:prstGeom>
        </p:spPr>
      </p:pic>
      <p:pic>
        <p:nvPicPr>
          <p:cNvPr id="5" name="Picture 4" descr="A picture containing indoor&#10;&#10;Description automatically generated">
            <a:extLst>
              <a:ext uri="{FF2B5EF4-FFF2-40B4-BE49-F238E27FC236}">
                <a16:creationId xmlns:a16="http://schemas.microsoft.com/office/drawing/2014/main" id="{988D9711-ED37-FD91-0931-304471EB56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5175767" y="475129"/>
            <a:ext cx="3486119" cy="3028583"/>
          </a:xfrm>
          <a:prstGeom prst="rect">
            <a:avLst/>
          </a:prstGeom>
        </p:spPr>
      </p:pic>
    </p:spTree>
    <p:extLst>
      <p:ext uri="{BB962C8B-B14F-4D97-AF65-F5344CB8AC3E}">
        <p14:creationId xmlns:p14="http://schemas.microsoft.com/office/powerpoint/2010/main" val="839915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AFDC85F-C1EF-5BB6-1BC3-DA4C2C145D15}"/>
              </a:ext>
            </a:extLst>
          </p:cNvPr>
          <p:cNvSpPr>
            <a:spLocks noGrp="1"/>
          </p:cNvSpPr>
          <p:nvPr>
            <p:ph type="body" sz="quarter" idx="13"/>
          </p:nvPr>
        </p:nvSpPr>
        <p:spPr/>
        <p:txBody>
          <a:bodyPr/>
          <a:lstStyle/>
          <a:p>
            <a:r>
              <a:rPr lang="en-GB" kern="0" dirty="0">
                <a:cs typeface="DaxOT-Regular"/>
              </a:rPr>
              <a:t>Cable Generator</a:t>
            </a:r>
          </a:p>
        </p:txBody>
      </p:sp>
      <p:sp>
        <p:nvSpPr>
          <p:cNvPr id="7" name="Text Placeholder 6">
            <a:extLst>
              <a:ext uri="{FF2B5EF4-FFF2-40B4-BE49-F238E27FC236}">
                <a16:creationId xmlns:a16="http://schemas.microsoft.com/office/drawing/2014/main" id="{527081AA-A86F-AA71-C0AC-9E8798C71ACF}"/>
              </a:ext>
            </a:extLst>
          </p:cNvPr>
          <p:cNvSpPr>
            <a:spLocks noGrp="1"/>
          </p:cNvSpPr>
          <p:nvPr>
            <p:ph type="body" sz="quarter" idx="14"/>
          </p:nvPr>
        </p:nvSpPr>
        <p:spPr>
          <a:xfrm>
            <a:off x="389058" y="3673644"/>
            <a:ext cx="8385826" cy="949325"/>
          </a:xfrm>
        </p:spPr>
        <p:txBody>
          <a:bodyPr/>
          <a:lstStyle/>
          <a:p>
            <a:pPr>
              <a:lnSpc>
                <a:spcPts val="1300"/>
              </a:lnSpc>
              <a:spcBef>
                <a:spcPts val="300"/>
              </a:spcBef>
            </a:pPr>
            <a:r>
              <a:rPr lang="en-GB" sz="800" dirty="0" err="1"/>
              <a:t>Harwin’s</a:t>
            </a:r>
            <a:r>
              <a:rPr lang="en-GB" sz="800" dirty="0"/>
              <a:t> </a:t>
            </a:r>
            <a:r>
              <a:rPr lang="en-GB" sz="800" dirty="0">
                <a:hlinkClick r:id="rId2"/>
              </a:rPr>
              <a:t>Cable Generator</a:t>
            </a:r>
            <a:r>
              <a:rPr lang="en-GB" sz="800" dirty="0"/>
              <a:t> is designed to help you through the process of specifying a variant cable assembly, step-by-step. This easy-to-use builder will help you define cable styles / sizes and the Harwin connector you need, and send your information directly to us to arrange a quotation.</a:t>
            </a:r>
          </a:p>
          <a:p>
            <a:pPr>
              <a:lnSpc>
                <a:spcPts val="1300"/>
              </a:lnSpc>
              <a:spcBef>
                <a:spcPts val="300"/>
              </a:spcBef>
            </a:pPr>
            <a:r>
              <a:rPr lang="en-GB" sz="800" dirty="0"/>
              <a:t>Already included are many variations of Gecko, Datamate and M300 connectors, with power and coax as well as signal. Further options often in development, so check back later for future additions. If you can’t specify the cable assembly you need, just </a:t>
            </a:r>
            <a:r>
              <a:rPr lang="en-GB" sz="800" dirty="0">
                <a:hlinkClick r:id="rId3"/>
              </a:rPr>
              <a:t>talk to our Experts</a:t>
            </a:r>
            <a:r>
              <a:rPr lang="en-GB" sz="800" dirty="0"/>
              <a:t>.</a:t>
            </a:r>
          </a:p>
        </p:txBody>
      </p:sp>
      <p:pic>
        <p:nvPicPr>
          <p:cNvPr id="2" name="Picture 1">
            <a:extLst>
              <a:ext uri="{FF2B5EF4-FFF2-40B4-BE49-F238E27FC236}">
                <a16:creationId xmlns:a16="http://schemas.microsoft.com/office/drawing/2014/main" id="{6DB37E1E-032B-0FEF-CC86-E89D2872994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72000" y="805328"/>
            <a:ext cx="3805102" cy="26514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60274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AFDC85F-C1EF-5BB6-1BC3-DA4C2C145D15}"/>
              </a:ext>
            </a:extLst>
          </p:cNvPr>
          <p:cNvSpPr>
            <a:spLocks noGrp="1"/>
          </p:cNvSpPr>
          <p:nvPr>
            <p:ph type="body" sz="quarter" idx="13"/>
          </p:nvPr>
        </p:nvSpPr>
        <p:spPr/>
        <p:txBody>
          <a:bodyPr/>
          <a:lstStyle/>
          <a:p>
            <a:r>
              <a:rPr lang="en-GB" kern="0" dirty="0">
                <a:cs typeface="DaxOT-Regular"/>
              </a:rPr>
              <a:t>Ribbon Cable Assemblies – IDC Connectors</a:t>
            </a:r>
          </a:p>
        </p:txBody>
      </p:sp>
      <p:sp>
        <p:nvSpPr>
          <p:cNvPr id="7" name="Text Placeholder 6">
            <a:extLst>
              <a:ext uri="{FF2B5EF4-FFF2-40B4-BE49-F238E27FC236}">
                <a16:creationId xmlns:a16="http://schemas.microsoft.com/office/drawing/2014/main" id="{527081AA-A86F-AA71-C0AC-9E8798C71ACF}"/>
              </a:ext>
            </a:extLst>
          </p:cNvPr>
          <p:cNvSpPr>
            <a:spLocks noGrp="1"/>
          </p:cNvSpPr>
          <p:nvPr>
            <p:ph type="body" sz="quarter" idx="14"/>
          </p:nvPr>
        </p:nvSpPr>
        <p:spPr>
          <a:xfrm>
            <a:off x="389058" y="3673644"/>
            <a:ext cx="8385826" cy="949325"/>
          </a:xfrm>
        </p:spPr>
        <p:txBody>
          <a:bodyPr/>
          <a:lstStyle/>
          <a:p>
            <a:pPr>
              <a:lnSpc>
                <a:spcPts val="1300"/>
              </a:lnSpc>
              <a:spcBef>
                <a:spcPts val="300"/>
              </a:spcBef>
            </a:pPr>
            <a:r>
              <a:rPr lang="en-GB" sz="800" dirty="0">
                <a:hlinkClick r:id="rId2"/>
              </a:rPr>
              <a:t>Kontrol</a:t>
            </a:r>
            <a:r>
              <a:rPr lang="en-GB" sz="800" dirty="0"/>
              <a:t> and </a:t>
            </a:r>
            <a:r>
              <a:rPr lang="en-GB" sz="800" dirty="0">
                <a:hlinkClick r:id="rId3"/>
              </a:rPr>
              <a:t>Archer</a:t>
            </a:r>
            <a:r>
              <a:rPr lang="en-GB" sz="800" dirty="0"/>
              <a:t> ranges both include ready-made cable assemblies, constructed with IDC connectors and ribbon cable. The cable is UL rated with 30 AWG cores. These assemblies are available off-the shelf in 150mm, and some selections are also available from stock in 300mm. Other cable lengths can be supplied on request.</a:t>
            </a:r>
          </a:p>
        </p:txBody>
      </p:sp>
      <p:pic>
        <p:nvPicPr>
          <p:cNvPr id="4" name="Picture 3" descr="A picture containing text, electronics&#10;&#10;Description automatically generated">
            <a:extLst>
              <a:ext uri="{FF2B5EF4-FFF2-40B4-BE49-F238E27FC236}">
                <a16:creationId xmlns:a16="http://schemas.microsoft.com/office/drawing/2014/main" id="{5D394B60-6F89-5DBE-FBFC-3385F9829C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3611" y="427066"/>
            <a:ext cx="7772400" cy="4371975"/>
          </a:xfrm>
          <a:prstGeom prst="rect">
            <a:avLst/>
          </a:prstGeom>
        </p:spPr>
      </p:pic>
    </p:spTree>
    <p:extLst>
      <p:ext uri="{BB962C8B-B14F-4D97-AF65-F5344CB8AC3E}">
        <p14:creationId xmlns:p14="http://schemas.microsoft.com/office/powerpoint/2010/main" val="490256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AFDC85F-C1EF-5BB6-1BC3-DA4C2C145D15}"/>
              </a:ext>
            </a:extLst>
          </p:cNvPr>
          <p:cNvSpPr>
            <a:spLocks noGrp="1"/>
          </p:cNvSpPr>
          <p:nvPr>
            <p:ph type="body" sz="quarter" idx="13"/>
          </p:nvPr>
        </p:nvSpPr>
        <p:spPr/>
        <p:txBody>
          <a:bodyPr/>
          <a:lstStyle/>
          <a:p>
            <a:r>
              <a:rPr lang="en-GB" kern="0" dirty="0">
                <a:cs typeface="DaxOT-Regular"/>
              </a:rPr>
              <a:t>Cable Assemblies for PCB Connectors</a:t>
            </a:r>
          </a:p>
        </p:txBody>
      </p:sp>
      <p:sp>
        <p:nvSpPr>
          <p:cNvPr id="7" name="Text Placeholder 6">
            <a:extLst>
              <a:ext uri="{FF2B5EF4-FFF2-40B4-BE49-F238E27FC236}">
                <a16:creationId xmlns:a16="http://schemas.microsoft.com/office/drawing/2014/main" id="{527081AA-A86F-AA71-C0AC-9E8798C71ACF}"/>
              </a:ext>
            </a:extLst>
          </p:cNvPr>
          <p:cNvSpPr>
            <a:spLocks noGrp="1"/>
          </p:cNvSpPr>
          <p:nvPr>
            <p:ph type="body" sz="quarter" idx="14"/>
          </p:nvPr>
        </p:nvSpPr>
        <p:spPr>
          <a:xfrm>
            <a:off x="389058" y="3673644"/>
            <a:ext cx="8385826" cy="949325"/>
          </a:xfrm>
        </p:spPr>
        <p:txBody>
          <a:bodyPr/>
          <a:lstStyle/>
          <a:p>
            <a:pPr>
              <a:lnSpc>
                <a:spcPts val="1300"/>
              </a:lnSpc>
              <a:spcBef>
                <a:spcPts val="300"/>
              </a:spcBef>
            </a:pPr>
            <a:r>
              <a:rPr lang="en-GB" sz="800" dirty="0"/>
              <a:t>We can also help with cabling on our </a:t>
            </a:r>
            <a:r>
              <a:rPr lang="en-GB" sz="800" dirty="0">
                <a:hlinkClick r:id="rId2"/>
              </a:rPr>
              <a:t>PCB Connector</a:t>
            </a:r>
            <a:r>
              <a:rPr lang="en-GB" sz="800" dirty="0"/>
              <a:t> ranges. As crimping the smaller contacts in the </a:t>
            </a:r>
            <a:r>
              <a:rPr lang="en-GB" sz="800" dirty="0">
                <a:hlinkClick r:id="rId3"/>
              </a:rPr>
              <a:t>M30 (1.25mm pitch)</a:t>
            </a:r>
            <a:r>
              <a:rPr lang="en-GB" sz="800" dirty="0"/>
              <a:t> and </a:t>
            </a:r>
            <a:r>
              <a:rPr lang="en-GB" sz="800" dirty="0">
                <a:hlinkClick r:id="rId4"/>
              </a:rPr>
              <a:t>M40 (1mm pitch)</a:t>
            </a:r>
            <a:r>
              <a:rPr lang="en-GB" sz="800" dirty="0"/>
              <a:t> ranges can be awkward and tricky, we offer pre-cabled contacts on red wire in 150 and 300mm lengths. These are easy to assemble into their applicable housings, and require no tooling for this process.</a:t>
            </a:r>
          </a:p>
          <a:p>
            <a:pPr>
              <a:lnSpc>
                <a:spcPts val="1300"/>
              </a:lnSpc>
              <a:spcBef>
                <a:spcPts val="300"/>
              </a:spcBef>
            </a:pPr>
            <a:r>
              <a:rPr lang="en-GB" sz="800" dirty="0"/>
              <a:t>For </a:t>
            </a:r>
            <a:r>
              <a:rPr lang="en-GB" sz="800" dirty="0">
                <a:hlinkClick r:id="rId5"/>
              </a:rPr>
              <a:t>M20 (2.54mm pitch)</a:t>
            </a:r>
            <a:r>
              <a:rPr lang="en-GB" sz="800" dirty="0"/>
              <a:t> and </a:t>
            </a:r>
            <a:r>
              <a:rPr lang="en-GB" sz="800" dirty="0">
                <a:hlinkClick r:id="rId6"/>
              </a:rPr>
              <a:t>M22 (2mm pitch)</a:t>
            </a:r>
            <a:r>
              <a:rPr lang="en-GB" sz="800" dirty="0"/>
              <a:t>, we can help with your cable assembly made-to-order.</a:t>
            </a:r>
          </a:p>
        </p:txBody>
      </p:sp>
      <p:pic>
        <p:nvPicPr>
          <p:cNvPr id="2" name="Picture 1" descr="Shape&#10;&#10;Description automatically generated">
            <a:extLst>
              <a:ext uri="{FF2B5EF4-FFF2-40B4-BE49-F238E27FC236}">
                <a16:creationId xmlns:a16="http://schemas.microsoft.com/office/drawing/2014/main" id="{F5C213FE-9B1C-C4F7-BB08-627E4EE0682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485913" y="1083927"/>
            <a:ext cx="4040628" cy="2464212"/>
          </a:xfrm>
          <a:prstGeom prst="rect">
            <a:avLst/>
          </a:prstGeom>
        </p:spPr>
      </p:pic>
    </p:spTree>
    <p:extLst>
      <p:ext uri="{BB962C8B-B14F-4D97-AF65-F5344CB8AC3E}">
        <p14:creationId xmlns:p14="http://schemas.microsoft.com/office/powerpoint/2010/main" val="1254488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AFDC85F-C1EF-5BB6-1BC3-DA4C2C145D15}"/>
              </a:ext>
            </a:extLst>
          </p:cNvPr>
          <p:cNvSpPr>
            <a:spLocks noGrp="1"/>
          </p:cNvSpPr>
          <p:nvPr>
            <p:ph type="body" sz="quarter" idx="13"/>
          </p:nvPr>
        </p:nvSpPr>
        <p:spPr/>
        <p:txBody>
          <a:bodyPr/>
          <a:lstStyle/>
          <a:p>
            <a:r>
              <a:rPr lang="en-GB" kern="0" dirty="0">
                <a:cs typeface="DaxOT-Regular"/>
              </a:rPr>
              <a:t>Customized cable assemblies </a:t>
            </a:r>
          </a:p>
        </p:txBody>
      </p:sp>
      <p:sp>
        <p:nvSpPr>
          <p:cNvPr id="7" name="Text Placeholder 6">
            <a:extLst>
              <a:ext uri="{FF2B5EF4-FFF2-40B4-BE49-F238E27FC236}">
                <a16:creationId xmlns:a16="http://schemas.microsoft.com/office/drawing/2014/main" id="{527081AA-A86F-AA71-C0AC-9E8798C71ACF}"/>
              </a:ext>
            </a:extLst>
          </p:cNvPr>
          <p:cNvSpPr>
            <a:spLocks noGrp="1"/>
          </p:cNvSpPr>
          <p:nvPr>
            <p:ph type="body" sz="quarter" idx="14"/>
          </p:nvPr>
        </p:nvSpPr>
        <p:spPr>
          <a:xfrm>
            <a:off x="389058" y="3673644"/>
            <a:ext cx="8385826" cy="949325"/>
          </a:xfrm>
        </p:spPr>
        <p:txBody>
          <a:bodyPr/>
          <a:lstStyle/>
          <a:p>
            <a:pPr>
              <a:lnSpc>
                <a:spcPts val="1300"/>
              </a:lnSpc>
              <a:spcBef>
                <a:spcPts val="300"/>
              </a:spcBef>
            </a:pPr>
            <a:r>
              <a:rPr lang="en-GB" sz="800" dirty="0"/>
              <a:t>We’re happy to help your custom cable connection become a reality.</a:t>
            </a:r>
          </a:p>
          <a:p>
            <a:pPr>
              <a:lnSpc>
                <a:spcPts val="1300"/>
              </a:lnSpc>
              <a:spcBef>
                <a:spcPts val="300"/>
              </a:spcBef>
            </a:pPr>
            <a:r>
              <a:rPr lang="en-GB" sz="800" dirty="0"/>
              <a:t>The above design incorporated many of the different options we can offer - </a:t>
            </a:r>
            <a:r>
              <a:rPr lang="en-GB" sz="800" dirty="0" err="1"/>
              <a:t>Datamate</a:t>
            </a:r>
            <a:r>
              <a:rPr lang="en-GB" sz="800" dirty="0"/>
              <a:t> J-Tek with metal backshells connecting to three Gecko-SL with metal backshells. Under the multi-</a:t>
            </a:r>
            <a:r>
              <a:rPr lang="en-GB" sz="800" dirty="0" err="1"/>
              <a:t>color</a:t>
            </a:r>
            <a:r>
              <a:rPr lang="en-GB" sz="800" dirty="0"/>
              <a:t> </a:t>
            </a:r>
            <a:r>
              <a:rPr lang="en-GB" sz="800" dirty="0" err="1"/>
              <a:t>heatshrink</a:t>
            </a:r>
            <a:r>
              <a:rPr lang="en-GB" sz="800" dirty="0"/>
              <a:t> are fully braided cable bundles for a completely shielded wiring harness.</a:t>
            </a:r>
            <a:endParaRPr lang="en-US" sz="800" dirty="0"/>
          </a:p>
        </p:txBody>
      </p:sp>
      <p:pic>
        <p:nvPicPr>
          <p:cNvPr id="4" name="Picture 3" descr="A close up of a cable&#10;&#10;Description automatically generated">
            <a:extLst>
              <a:ext uri="{FF2B5EF4-FFF2-40B4-BE49-F238E27FC236}">
                <a16:creationId xmlns:a16="http://schemas.microsoft.com/office/drawing/2014/main" id="{F9EB4306-9A33-EEAD-9F1F-793C5832D0D2}"/>
              </a:ext>
            </a:extLst>
          </p:cNvPr>
          <p:cNvPicPr>
            <a:picLocks noChangeAspect="1"/>
          </p:cNvPicPr>
          <p:nvPr/>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300781" y="661623"/>
            <a:ext cx="3965092" cy="2790249"/>
          </a:xfrm>
          <a:prstGeom prst="rect">
            <a:avLst/>
          </a:prstGeom>
        </p:spPr>
      </p:pic>
    </p:spTree>
    <p:extLst>
      <p:ext uri="{BB962C8B-B14F-4D97-AF65-F5344CB8AC3E}">
        <p14:creationId xmlns:p14="http://schemas.microsoft.com/office/powerpoint/2010/main" val="2016968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AFDC85F-C1EF-5BB6-1BC3-DA4C2C145D15}"/>
              </a:ext>
            </a:extLst>
          </p:cNvPr>
          <p:cNvSpPr>
            <a:spLocks noGrp="1"/>
          </p:cNvSpPr>
          <p:nvPr>
            <p:ph type="body" sz="quarter" idx="13"/>
          </p:nvPr>
        </p:nvSpPr>
        <p:spPr/>
        <p:txBody>
          <a:bodyPr/>
          <a:lstStyle/>
          <a:p>
            <a:r>
              <a:rPr lang="en-GB" kern="0" dirty="0">
                <a:cs typeface="DaxOT-Regular"/>
              </a:rPr>
              <a:t>How can we help?</a:t>
            </a:r>
          </a:p>
        </p:txBody>
      </p:sp>
      <p:sp>
        <p:nvSpPr>
          <p:cNvPr id="7" name="Text Placeholder 6">
            <a:extLst>
              <a:ext uri="{FF2B5EF4-FFF2-40B4-BE49-F238E27FC236}">
                <a16:creationId xmlns:a16="http://schemas.microsoft.com/office/drawing/2014/main" id="{527081AA-A86F-AA71-C0AC-9E8798C71ACF}"/>
              </a:ext>
            </a:extLst>
          </p:cNvPr>
          <p:cNvSpPr>
            <a:spLocks noGrp="1"/>
          </p:cNvSpPr>
          <p:nvPr>
            <p:ph type="body" sz="quarter" idx="14"/>
          </p:nvPr>
        </p:nvSpPr>
        <p:spPr>
          <a:xfrm>
            <a:off x="389058" y="3673644"/>
            <a:ext cx="8385826" cy="949325"/>
          </a:xfrm>
        </p:spPr>
        <p:txBody>
          <a:bodyPr/>
          <a:lstStyle/>
          <a:p>
            <a:pPr>
              <a:lnSpc>
                <a:spcPts val="1300"/>
              </a:lnSpc>
            </a:pPr>
            <a:r>
              <a:rPr lang="en-GB" sz="800" dirty="0"/>
              <a:t>We want to help your cable assembly using Harwin connectors to become a reality. </a:t>
            </a:r>
            <a:r>
              <a:rPr lang="en-GB" sz="800" dirty="0">
                <a:hlinkClick r:id="rId2"/>
              </a:rPr>
              <a:t>Contact us</a:t>
            </a:r>
            <a:r>
              <a:rPr lang="en-GB" sz="800" dirty="0"/>
              <a:t> today with your requirements, and we’ll do our best to help you through the process.</a:t>
            </a:r>
          </a:p>
        </p:txBody>
      </p:sp>
      <p:sp>
        <p:nvSpPr>
          <p:cNvPr id="2" name="Rectangle 2">
            <a:extLst>
              <a:ext uri="{FF2B5EF4-FFF2-40B4-BE49-F238E27FC236}">
                <a16:creationId xmlns:a16="http://schemas.microsoft.com/office/drawing/2014/main" id="{059C6B57-922E-24E6-2C74-993936FCC217}"/>
              </a:ext>
            </a:extLst>
          </p:cNvPr>
          <p:cNvSpPr txBox="1">
            <a:spLocks noChangeArrowheads="1"/>
          </p:cNvSpPr>
          <p:nvPr/>
        </p:nvSpPr>
        <p:spPr>
          <a:xfrm>
            <a:off x="521474" y="1647866"/>
            <a:ext cx="2110366" cy="1554828"/>
          </a:xfrm>
          <a:prstGeom prst="rect">
            <a:avLst/>
          </a:prstGeom>
        </p:spPr>
        <p:txBody>
          <a:bodyPr vert="horz" lIns="0" tIns="0" rIns="0" bIns="0" numCol="1" rtlCol="0" anchor="t" anchorCtr="0">
            <a:noAutofit/>
          </a:bodyPr>
          <a:lstStyle>
            <a:lvl1pPr marL="0" indent="0" algn="l" defTabSz="685800" rtl="0" eaLnBrk="1" latinLnBrk="0" hangingPunct="1">
              <a:lnSpc>
                <a:spcPts val="1400"/>
              </a:lnSpc>
              <a:spcBef>
                <a:spcPts val="900"/>
              </a:spcBef>
              <a:buFont typeface="Arial" panose="020B0604020202020204" pitchFamily="34" charset="0"/>
              <a:buNone/>
              <a:defRPr sz="800" kern="1200">
                <a:solidFill>
                  <a:schemeClr val="tx1"/>
                </a:solidFill>
                <a:latin typeface="+mn-lt"/>
                <a:ea typeface="+mn-ea"/>
                <a:cs typeface="+mn-cs"/>
              </a:defRPr>
            </a:lvl1pPr>
            <a:lvl2pPr marL="88900" indent="-88900"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2pPr>
            <a:lvl3pPr marL="179388" indent="-90488"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3pPr>
            <a:lvl4pPr marL="269875" indent="-88900"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4pPr>
            <a:lvl5pPr marL="360363" indent="-90488" algn="l" defTabSz="685800" rtl="0" eaLnBrk="1" latinLnBrk="0" hangingPunct="1">
              <a:lnSpc>
                <a:spcPts val="1400"/>
              </a:lnSpc>
              <a:spcBef>
                <a:spcPts val="0"/>
              </a:spcBef>
              <a:buFont typeface="Arial" panose="020B0604020202020204" pitchFamily="34" charset="0"/>
              <a:buChar char="•"/>
              <a:defRPr sz="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indent="225425">
              <a:lnSpc>
                <a:spcPts val="1300"/>
              </a:lnSpc>
              <a:spcBef>
                <a:spcPts val="1200"/>
              </a:spcBef>
              <a:buClr>
                <a:schemeClr val="accent1"/>
              </a:buClr>
              <a:buFont typeface="Wingdings" panose="05000000000000000000" pitchFamily="2" charset="2"/>
              <a:buChar char="§"/>
              <a:tabLst>
                <a:tab pos="215900" algn="l"/>
              </a:tabLst>
            </a:pPr>
            <a:r>
              <a:rPr lang="en-GB" sz="1200" dirty="0"/>
              <a:t>Build to your Datasheet</a:t>
            </a:r>
          </a:p>
          <a:p>
            <a:pPr indent="225425">
              <a:lnSpc>
                <a:spcPts val="1300"/>
              </a:lnSpc>
              <a:spcBef>
                <a:spcPts val="1200"/>
              </a:spcBef>
              <a:buClr>
                <a:schemeClr val="accent1"/>
              </a:buClr>
              <a:buFont typeface="Wingdings" panose="05000000000000000000" pitchFamily="2" charset="2"/>
              <a:buChar char="§"/>
              <a:tabLst>
                <a:tab pos="215900" algn="l"/>
              </a:tabLst>
            </a:pPr>
            <a:r>
              <a:rPr lang="en-GB" sz="1200" dirty="0"/>
              <a:t>Prototype quantities</a:t>
            </a:r>
          </a:p>
          <a:p>
            <a:pPr indent="225425">
              <a:lnSpc>
                <a:spcPts val="1300"/>
              </a:lnSpc>
              <a:spcBef>
                <a:spcPts val="1200"/>
              </a:spcBef>
              <a:buClr>
                <a:schemeClr val="accent1"/>
              </a:buClr>
              <a:buFont typeface="Wingdings" panose="05000000000000000000" pitchFamily="2" charset="2"/>
              <a:buChar char="§"/>
              <a:tabLst>
                <a:tab pos="215900" algn="l"/>
              </a:tabLst>
            </a:pPr>
            <a:r>
              <a:rPr lang="en-GB" sz="1200" dirty="0"/>
              <a:t>100% Inspect and Test</a:t>
            </a:r>
          </a:p>
          <a:p>
            <a:pPr indent="225425">
              <a:lnSpc>
                <a:spcPts val="1300"/>
              </a:lnSpc>
              <a:spcBef>
                <a:spcPts val="1200"/>
              </a:spcBef>
              <a:buClr>
                <a:schemeClr val="accent1"/>
              </a:buClr>
              <a:buFont typeface="Wingdings" panose="05000000000000000000" pitchFamily="2" charset="2"/>
              <a:buChar char="§"/>
              <a:tabLst>
                <a:tab pos="215900" algn="l"/>
              </a:tabLst>
            </a:pPr>
            <a:r>
              <a:rPr lang="en-GB" sz="1200" dirty="0"/>
              <a:t>Trained to IPC-620</a:t>
            </a:r>
          </a:p>
          <a:p>
            <a:pPr indent="225425">
              <a:lnSpc>
                <a:spcPts val="1300"/>
              </a:lnSpc>
              <a:spcBef>
                <a:spcPts val="1200"/>
              </a:spcBef>
              <a:buClr>
                <a:schemeClr val="accent1"/>
              </a:buClr>
              <a:buFont typeface="Wingdings" panose="05000000000000000000" pitchFamily="2" charset="2"/>
              <a:buChar char="§"/>
              <a:tabLst>
                <a:tab pos="215900" algn="l"/>
              </a:tabLst>
            </a:pPr>
            <a:r>
              <a:rPr lang="en-GB" sz="1200" dirty="0"/>
              <a:t>Advice from Experts</a:t>
            </a:r>
          </a:p>
        </p:txBody>
      </p:sp>
      <p:pic>
        <p:nvPicPr>
          <p:cNvPr id="11" name="Picture 10" descr="A group of people in a room&#10;&#10;Description automatically generated with medium confidence">
            <a:extLst>
              <a:ext uri="{FF2B5EF4-FFF2-40B4-BE49-F238E27FC236}">
                <a16:creationId xmlns:a16="http://schemas.microsoft.com/office/drawing/2014/main" id="{44B3794A-A396-8D2D-1A73-374FDCF83C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0400" y="1182305"/>
            <a:ext cx="5284190" cy="2340588"/>
          </a:xfrm>
          <a:prstGeom prst="rect">
            <a:avLst/>
          </a:prstGeom>
        </p:spPr>
      </p:pic>
    </p:spTree>
    <p:extLst>
      <p:ext uri="{BB962C8B-B14F-4D97-AF65-F5344CB8AC3E}">
        <p14:creationId xmlns:p14="http://schemas.microsoft.com/office/powerpoint/2010/main" val="3910005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0E403-C8B8-B32F-BA2D-AA80AABD3464}"/>
              </a:ext>
            </a:extLst>
          </p:cNvPr>
          <p:cNvSpPr txBox="1">
            <a:spLocks/>
          </p:cNvSpPr>
          <p:nvPr/>
        </p:nvSpPr>
        <p:spPr>
          <a:xfrm>
            <a:off x="401128" y="780604"/>
            <a:ext cx="4766311" cy="712568"/>
          </a:xfrm>
          <a:prstGeom prst="rect">
            <a:avLst/>
          </a:prstGeom>
        </p:spPr>
        <p:txBody>
          <a:bodyPr anchor="t"/>
          <a:lstStyle>
            <a:lvl1pPr algn="l" defTabSz="685800" rtl="0" eaLnBrk="1" latinLnBrk="0" hangingPunct="1">
              <a:lnSpc>
                <a:spcPts val="1400"/>
              </a:lnSpc>
              <a:spcBef>
                <a:spcPct val="0"/>
              </a:spcBef>
              <a:buNone/>
              <a:defRPr sz="2000" b="1" kern="1200">
                <a:solidFill>
                  <a:schemeClr val="tx1"/>
                </a:solidFill>
                <a:latin typeface="+mj-lt"/>
                <a:ea typeface="+mj-ea"/>
                <a:cs typeface="+mj-cs"/>
              </a:defRPr>
            </a:lvl1pPr>
          </a:lstStyle>
          <a:p>
            <a:pPr>
              <a:lnSpc>
                <a:spcPct val="100000"/>
              </a:lnSpc>
            </a:pPr>
            <a:r>
              <a:rPr lang="en-GB" dirty="0">
                <a:solidFill>
                  <a:schemeClr val="bg1"/>
                </a:solidFill>
                <a:effectLst/>
                <a:latin typeface="Maven Pro Medium" pitchFamily="2" charset="77"/>
              </a:rPr>
              <a:t>Learn more about </a:t>
            </a:r>
            <a:br>
              <a:rPr lang="en-GB" dirty="0">
                <a:solidFill>
                  <a:schemeClr val="bg1"/>
                </a:solidFill>
                <a:effectLst/>
                <a:latin typeface="Maven Pro Medium" pitchFamily="2" charset="77"/>
              </a:rPr>
            </a:br>
            <a:r>
              <a:rPr lang="en-GB" dirty="0">
                <a:solidFill>
                  <a:schemeClr val="bg1"/>
                </a:solidFill>
                <a:effectLst/>
                <a:latin typeface="Maven Pro Medium" pitchFamily="2" charset="77"/>
              </a:rPr>
              <a:t>our other ranges</a:t>
            </a:r>
            <a:endParaRPr lang="en-GB" dirty="0">
              <a:solidFill>
                <a:schemeClr val="bg1"/>
              </a:solidFill>
              <a:latin typeface="Maven Pro Medium" pitchFamily="2" charset="77"/>
            </a:endParaRPr>
          </a:p>
        </p:txBody>
      </p:sp>
      <p:sp>
        <p:nvSpPr>
          <p:cNvPr id="3" name="TextBox 2">
            <a:extLst>
              <a:ext uri="{FF2B5EF4-FFF2-40B4-BE49-F238E27FC236}">
                <a16:creationId xmlns:a16="http://schemas.microsoft.com/office/drawing/2014/main" id="{8D70470F-2705-DA0D-8F19-FC83C3EB6899}"/>
              </a:ext>
            </a:extLst>
          </p:cNvPr>
          <p:cNvSpPr txBox="1"/>
          <p:nvPr/>
        </p:nvSpPr>
        <p:spPr>
          <a:xfrm>
            <a:off x="471874" y="2254934"/>
            <a:ext cx="2837103" cy="646331"/>
          </a:xfrm>
          <a:prstGeom prst="rect">
            <a:avLst/>
          </a:prstGeom>
          <a:noFill/>
        </p:spPr>
        <p:txBody>
          <a:bodyPr wrap="square" rtlCol="0">
            <a:spAutoFit/>
          </a:bodyPr>
          <a:lstStyle/>
          <a:p>
            <a:r>
              <a:rPr lang="en-GB" sz="1200" dirty="0"/>
              <a:t>Find out more about our full range</a:t>
            </a:r>
            <a:br>
              <a:rPr lang="en-GB" sz="1200" dirty="0"/>
            </a:br>
            <a:r>
              <a:rPr lang="en-GB" sz="1200" dirty="0"/>
              <a:t>of inter-connection solutions at </a:t>
            </a:r>
            <a:br>
              <a:rPr lang="en-GB" sz="1200" dirty="0"/>
            </a:br>
            <a:r>
              <a:rPr lang="en-GB" sz="1200" dirty="0">
                <a:solidFill>
                  <a:schemeClr val="accent1"/>
                </a:solidFill>
                <a:hlinkClick r:id="rId2">
                  <a:extLst>
                    <a:ext uri="{A12FA001-AC4F-418D-AE19-62706E023703}">
                      <ahyp:hlinkClr xmlns:ahyp="http://schemas.microsoft.com/office/drawing/2018/hyperlinkcolor" val="tx"/>
                    </a:ext>
                  </a:extLst>
                </a:hlinkClick>
              </a:rPr>
              <a:t>www.harwin.com</a:t>
            </a:r>
            <a:endParaRPr lang="en-US" sz="1200" dirty="0">
              <a:solidFill>
                <a:schemeClr val="accent1"/>
              </a:solidFill>
            </a:endParaRPr>
          </a:p>
        </p:txBody>
      </p:sp>
      <p:sp>
        <p:nvSpPr>
          <p:cNvPr id="13" name="Rectangle 12">
            <a:extLst>
              <a:ext uri="{FF2B5EF4-FFF2-40B4-BE49-F238E27FC236}">
                <a16:creationId xmlns:a16="http://schemas.microsoft.com/office/drawing/2014/main" id="{F033A48D-A0BD-867D-04AA-86183C8E9E53}"/>
              </a:ext>
            </a:extLst>
          </p:cNvPr>
          <p:cNvSpPr/>
          <p:nvPr/>
        </p:nvSpPr>
        <p:spPr>
          <a:xfrm>
            <a:off x="-1" y="1756944"/>
            <a:ext cx="9143999" cy="270361"/>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4684895A-4526-FF37-DA9B-87549DC38A2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61851" y="0"/>
            <a:ext cx="5182149" cy="3207482"/>
          </a:xfrm>
          <a:prstGeom prst="rect">
            <a:avLst/>
          </a:prstGeom>
        </p:spPr>
      </p:pic>
    </p:spTree>
    <p:extLst>
      <p:ext uri="{BB962C8B-B14F-4D97-AF65-F5344CB8AC3E}">
        <p14:creationId xmlns:p14="http://schemas.microsoft.com/office/powerpoint/2010/main" val="123240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397700A-35CC-25BD-C5E0-9B562EF49155}"/>
              </a:ext>
            </a:extLst>
          </p:cNvPr>
          <p:cNvSpPr>
            <a:spLocks noGrp="1"/>
          </p:cNvSpPr>
          <p:nvPr>
            <p:ph type="title"/>
          </p:nvPr>
        </p:nvSpPr>
        <p:spPr>
          <a:xfrm>
            <a:off x="389058" y="513726"/>
            <a:ext cx="6065529" cy="466802"/>
          </a:xfrm>
          <a:prstGeom prst="rect">
            <a:avLst/>
          </a:prstGeom>
        </p:spPr>
        <p:txBody>
          <a:bodyPr anchor="t"/>
          <a:lstStyle/>
          <a:p>
            <a:r>
              <a:rPr lang="en-GB" sz="2700" dirty="0">
                <a:latin typeface="Oswald SemiBold" pitchFamily="2" charset="77"/>
              </a:rPr>
              <a:t>GET HELP FROM A </a:t>
            </a:r>
            <a:br>
              <a:rPr lang="en-GB" sz="2700" dirty="0">
                <a:latin typeface="Oswald SemiBold" pitchFamily="2" charset="77"/>
              </a:rPr>
            </a:br>
            <a:r>
              <a:rPr lang="en-GB" sz="2700" dirty="0">
                <a:latin typeface="Oswald SemiBold" pitchFamily="2" charset="77"/>
              </a:rPr>
              <a:t>HARWIN EXPERT</a:t>
            </a:r>
          </a:p>
        </p:txBody>
      </p:sp>
      <p:sp>
        <p:nvSpPr>
          <p:cNvPr id="8" name="Content Placeholder 7">
            <a:extLst>
              <a:ext uri="{FF2B5EF4-FFF2-40B4-BE49-F238E27FC236}">
                <a16:creationId xmlns:a16="http://schemas.microsoft.com/office/drawing/2014/main" id="{BB047D0C-7192-1A59-2BE5-AEC7741CCC8C}"/>
              </a:ext>
            </a:extLst>
          </p:cNvPr>
          <p:cNvSpPr>
            <a:spLocks noGrp="1"/>
          </p:cNvSpPr>
          <p:nvPr>
            <p:ph idx="1"/>
          </p:nvPr>
        </p:nvSpPr>
        <p:spPr>
          <a:xfrm>
            <a:off x="389057" y="1798861"/>
            <a:ext cx="4459568" cy="2100802"/>
          </a:xfrm>
        </p:spPr>
        <p:txBody>
          <a:bodyPr/>
          <a:lstStyle/>
          <a:p>
            <a:r>
              <a:rPr lang="en-US" sz="1200" dirty="0"/>
              <a:t>Our experts are specialists in their field with many </a:t>
            </a:r>
            <a:br>
              <a:rPr lang="en-US" sz="1200" dirty="0"/>
            </a:br>
            <a:r>
              <a:rPr lang="en-US" sz="1200" dirty="0"/>
              <a:t>years of experience in their respective roles and </a:t>
            </a:r>
            <a:br>
              <a:rPr lang="en-US" sz="1200" dirty="0"/>
            </a:br>
            <a:r>
              <a:rPr lang="en-US" sz="1200" dirty="0"/>
              <a:t>industries.</a:t>
            </a:r>
          </a:p>
          <a:p>
            <a:r>
              <a:rPr lang="en-US" sz="1200" dirty="0"/>
              <a:t>Find an expert that can help you with </a:t>
            </a:r>
            <a:br>
              <a:rPr lang="en-US" sz="1200" dirty="0"/>
            </a:br>
            <a:r>
              <a:rPr lang="en-US" sz="1200" dirty="0"/>
              <a:t>your enquiry.</a:t>
            </a:r>
          </a:p>
          <a:p>
            <a:r>
              <a:rPr lang="en-US" sz="1200" b="1" dirty="0">
                <a:solidFill>
                  <a:schemeClr val="accent1"/>
                </a:solidFill>
                <a:latin typeface="Maven Pro ExtraBold" pitchFamily="2" charset="77"/>
                <a:hlinkClick r:id="rId2"/>
              </a:rPr>
              <a:t>Click Here &gt;&gt;</a:t>
            </a:r>
            <a:endParaRPr lang="en-US" sz="1200" b="1" dirty="0">
              <a:solidFill>
                <a:schemeClr val="accent1"/>
              </a:solidFill>
              <a:latin typeface="Maven Pro ExtraBold" pitchFamily="2" charset="77"/>
            </a:endParaRPr>
          </a:p>
          <a:p>
            <a:endParaRPr lang="en-US" dirty="0"/>
          </a:p>
          <a:p>
            <a:r>
              <a:rPr lang="en-GB" sz="1200" dirty="0"/>
              <a:t>CAD Models and Evaluation Samples also </a:t>
            </a:r>
            <a:br>
              <a:rPr lang="en-GB" sz="1200" dirty="0"/>
            </a:br>
            <a:r>
              <a:rPr lang="en-GB" sz="1200" dirty="0"/>
              <a:t>available at </a:t>
            </a:r>
            <a:r>
              <a:rPr lang="en-GB" sz="1200" dirty="0">
                <a:solidFill>
                  <a:schemeClr val="accent1"/>
                </a:solidFill>
                <a:hlinkClick r:id="rId3">
                  <a:extLst>
                    <a:ext uri="{A12FA001-AC4F-418D-AE19-62706E023703}">
                      <ahyp:hlinkClr xmlns:ahyp="http://schemas.microsoft.com/office/drawing/2018/hyperlinkcolor" val="tx"/>
                    </a:ext>
                  </a:extLst>
                </a:hlinkClick>
              </a:rPr>
              <a:t>www.harwin.com</a:t>
            </a:r>
            <a:endParaRPr lang="en-US" sz="1200" dirty="0">
              <a:solidFill>
                <a:schemeClr val="accent1"/>
              </a:solidFill>
            </a:endParaRPr>
          </a:p>
          <a:p>
            <a:endParaRPr lang="en-US" dirty="0"/>
          </a:p>
        </p:txBody>
      </p:sp>
    </p:spTree>
    <p:extLst>
      <p:ext uri="{BB962C8B-B14F-4D97-AF65-F5344CB8AC3E}">
        <p14:creationId xmlns:p14="http://schemas.microsoft.com/office/powerpoint/2010/main" val="2203377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EACC1D-FDAF-F835-D89F-553D75797E6F}"/>
              </a:ext>
            </a:extLst>
          </p:cNvPr>
          <p:cNvSpPr>
            <a:spLocks noGrp="1"/>
          </p:cNvSpPr>
          <p:nvPr>
            <p:ph type="body" idx="4294967295"/>
          </p:nvPr>
        </p:nvSpPr>
        <p:spPr>
          <a:xfrm>
            <a:off x="585251" y="4133540"/>
            <a:ext cx="3424238" cy="501961"/>
          </a:xfrm>
          <a:prstGeom prst="rect">
            <a:avLst/>
          </a:prstGeom>
        </p:spPr>
        <p:txBody>
          <a:bodyPr/>
          <a:lstStyle/>
          <a:p>
            <a:r>
              <a:rPr lang="en-US" dirty="0"/>
              <a:t>Contact Us</a:t>
            </a:r>
          </a:p>
        </p:txBody>
      </p:sp>
    </p:spTree>
    <p:extLst>
      <p:ext uri="{BB962C8B-B14F-4D97-AF65-F5344CB8AC3E}">
        <p14:creationId xmlns:p14="http://schemas.microsoft.com/office/powerpoint/2010/main" val="2683201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AFDC85F-C1EF-5BB6-1BC3-DA4C2C145D15}"/>
              </a:ext>
            </a:extLst>
          </p:cNvPr>
          <p:cNvSpPr>
            <a:spLocks noGrp="1"/>
          </p:cNvSpPr>
          <p:nvPr>
            <p:ph type="body" sz="quarter" idx="13"/>
          </p:nvPr>
        </p:nvSpPr>
        <p:spPr/>
        <p:txBody>
          <a:bodyPr/>
          <a:lstStyle/>
          <a:p>
            <a:r>
              <a:rPr lang="en-GB" kern="0" dirty="0">
                <a:cs typeface="DaxOT-Regular"/>
              </a:rPr>
              <a:t>Introduction</a:t>
            </a:r>
          </a:p>
        </p:txBody>
      </p:sp>
      <p:sp>
        <p:nvSpPr>
          <p:cNvPr id="7" name="Text Placeholder 6">
            <a:extLst>
              <a:ext uri="{FF2B5EF4-FFF2-40B4-BE49-F238E27FC236}">
                <a16:creationId xmlns:a16="http://schemas.microsoft.com/office/drawing/2014/main" id="{527081AA-A86F-AA71-C0AC-9E8798C71ACF}"/>
              </a:ext>
            </a:extLst>
          </p:cNvPr>
          <p:cNvSpPr>
            <a:spLocks noGrp="1"/>
          </p:cNvSpPr>
          <p:nvPr>
            <p:ph type="body" sz="quarter" idx="14"/>
          </p:nvPr>
        </p:nvSpPr>
        <p:spPr/>
        <p:txBody>
          <a:bodyPr/>
          <a:lstStyle/>
          <a:p>
            <a:pPr>
              <a:lnSpc>
                <a:spcPts val="1300"/>
              </a:lnSpc>
              <a:spcBef>
                <a:spcPts val="300"/>
              </a:spcBef>
            </a:pPr>
            <a:r>
              <a:rPr lang="en-GB" sz="800" dirty="0"/>
              <a:t>Making full cable assemblies from start to finish using the individual contacts and housings can be </a:t>
            </a:r>
            <a:r>
              <a:rPr lang="en-GB" sz="800" dirty="0">
                <a:hlinkClick r:id="rId2"/>
              </a:rPr>
              <a:t>tricky, time consuming and expensive</a:t>
            </a:r>
            <a:r>
              <a:rPr lang="en-GB" sz="800" dirty="0"/>
              <a:t>. Here at Harwin we are fully equipped to help you with this process – or handle it for you completely!</a:t>
            </a:r>
          </a:p>
          <a:p>
            <a:pPr>
              <a:lnSpc>
                <a:spcPts val="1300"/>
              </a:lnSpc>
              <a:spcBef>
                <a:spcPts val="300"/>
              </a:spcBef>
            </a:pPr>
            <a:r>
              <a:rPr lang="en-GB" sz="800" dirty="0"/>
              <a:t>This training module will cover all the different services that Harwin can offer to complete your cable assembly.</a:t>
            </a:r>
            <a:endParaRPr lang="en-US" sz="800" dirty="0"/>
          </a:p>
        </p:txBody>
      </p:sp>
      <p:pic>
        <p:nvPicPr>
          <p:cNvPr id="3" name="Picture 2" descr="A picture containing text&#10;&#10;Description automatically generated">
            <a:extLst>
              <a:ext uri="{FF2B5EF4-FFF2-40B4-BE49-F238E27FC236}">
                <a16:creationId xmlns:a16="http://schemas.microsoft.com/office/drawing/2014/main" id="{A59BBED0-65C8-C797-8FA9-4D716B4C176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3882" y="1273314"/>
            <a:ext cx="8075758" cy="2183114"/>
          </a:xfrm>
          <a:prstGeom prst="rect">
            <a:avLst/>
          </a:prstGeom>
        </p:spPr>
      </p:pic>
    </p:spTree>
    <p:extLst>
      <p:ext uri="{BB962C8B-B14F-4D97-AF65-F5344CB8AC3E}">
        <p14:creationId xmlns:p14="http://schemas.microsoft.com/office/powerpoint/2010/main" val="1196465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AFDC85F-C1EF-5BB6-1BC3-DA4C2C145D15}"/>
              </a:ext>
            </a:extLst>
          </p:cNvPr>
          <p:cNvSpPr>
            <a:spLocks noGrp="1"/>
          </p:cNvSpPr>
          <p:nvPr>
            <p:ph type="body" sz="quarter" idx="13"/>
          </p:nvPr>
        </p:nvSpPr>
        <p:spPr/>
        <p:txBody>
          <a:bodyPr/>
          <a:lstStyle/>
          <a:p>
            <a:r>
              <a:rPr lang="en-GB" kern="0" dirty="0">
                <a:cs typeface="DaxOT-Regular"/>
              </a:rPr>
              <a:t>Contents</a:t>
            </a:r>
          </a:p>
        </p:txBody>
      </p:sp>
      <p:sp>
        <p:nvSpPr>
          <p:cNvPr id="7" name="Text Placeholder 6">
            <a:extLst>
              <a:ext uri="{FF2B5EF4-FFF2-40B4-BE49-F238E27FC236}">
                <a16:creationId xmlns:a16="http://schemas.microsoft.com/office/drawing/2014/main" id="{527081AA-A86F-AA71-C0AC-9E8798C71ACF}"/>
              </a:ext>
            </a:extLst>
          </p:cNvPr>
          <p:cNvSpPr>
            <a:spLocks noGrp="1"/>
          </p:cNvSpPr>
          <p:nvPr>
            <p:ph type="body" sz="quarter" idx="14"/>
          </p:nvPr>
        </p:nvSpPr>
        <p:spPr/>
        <p:txBody>
          <a:bodyPr/>
          <a:lstStyle/>
          <a:p>
            <a:pPr>
              <a:lnSpc>
                <a:spcPts val="1300"/>
              </a:lnSpc>
              <a:spcBef>
                <a:spcPts val="300"/>
              </a:spcBef>
            </a:pPr>
            <a:r>
              <a:rPr lang="en-GB" sz="800" dirty="0"/>
              <a:t>We have a lot of options to incorporate into your cable assemblies. To help you navigate through this module, click on the item above to jump to the featured service.</a:t>
            </a:r>
            <a:endParaRPr lang="en-US" sz="800" dirty="0"/>
          </a:p>
        </p:txBody>
      </p:sp>
      <p:sp>
        <p:nvSpPr>
          <p:cNvPr id="4" name="TextBox 3">
            <a:extLst>
              <a:ext uri="{FF2B5EF4-FFF2-40B4-BE49-F238E27FC236}">
                <a16:creationId xmlns:a16="http://schemas.microsoft.com/office/drawing/2014/main" id="{EDA3CD7A-8C27-B235-CD70-2FD09052CC6B}"/>
              </a:ext>
            </a:extLst>
          </p:cNvPr>
          <p:cNvSpPr txBox="1"/>
          <p:nvPr/>
        </p:nvSpPr>
        <p:spPr>
          <a:xfrm>
            <a:off x="389058" y="1491962"/>
            <a:ext cx="3038011" cy="1989071"/>
          </a:xfrm>
          <a:prstGeom prst="rect">
            <a:avLst/>
          </a:prstGeom>
          <a:noFill/>
        </p:spPr>
        <p:txBody>
          <a:bodyPr wrap="none" rtlCol="0">
            <a:spAutoFit/>
          </a:bodyPr>
          <a:lstStyle/>
          <a:p>
            <a:pPr marL="342900" indent="-342900">
              <a:lnSpc>
                <a:spcPct val="150000"/>
              </a:lnSpc>
              <a:buClr>
                <a:schemeClr val="accent1"/>
              </a:buClr>
              <a:buFont typeface="Wingdings" pitchFamily="2" charset="2"/>
              <a:buChar char="§"/>
            </a:pPr>
            <a:r>
              <a:rPr lang="en-GB" sz="1400" dirty="0">
                <a:hlinkClick r:id="rId2" action="ppaction://hlinksldjump"/>
              </a:rPr>
              <a:t>Pre-cabled contacts</a:t>
            </a:r>
            <a:endParaRPr lang="en-GB" sz="1400" dirty="0"/>
          </a:p>
          <a:p>
            <a:pPr marL="342900" indent="-342900">
              <a:lnSpc>
                <a:spcPct val="150000"/>
              </a:lnSpc>
              <a:buClr>
                <a:schemeClr val="accent1"/>
              </a:buClr>
              <a:buFont typeface="Wingdings" pitchFamily="2" charset="2"/>
              <a:buChar char="§"/>
            </a:pPr>
            <a:r>
              <a:rPr lang="en-GB" sz="1400" dirty="0">
                <a:hlinkClick r:id="rId3" action="ppaction://hlinksldjump"/>
              </a:rPr>
              <a:t>Off-the-shelf cable assemblies</a:t>
            </a:r>
            <a:endParaRPr lang="en-GB" sz="1400" dirty="0"/>
          </a:p>
          <a:p>
            <a:pPr marL="342900" indent="-342900">
              <a:lnSpc>
                <a:spcPct val="150000"/>
              </a:lnSpc>
              <a:buClr>
                <a:schemeClr val="accent1"/>
              </a:buClr>
              <a:buFont typeface="Wingdings" pitchFamily="2" charset="2"/>
              <a:buChar char="§"/>
            </a:pPr>
            <a:r>
              <a:rPr lang="en-GB" sz="1400" dirty="0">
                <a:hlinkClick r:id="rId4" action="ppaction://hlinksldjump"/>
              </a:rPr>
              <a:t>Backpotting</a:t>
            </a:r>
            <a:endParaRPr lang="en-GB" sz="1400" dirty="0"/>
          </a:p>
          <a:p>
            <a:pPr marL="342900" indent="-342900">
              <a:lnSpc>
                <a:spcPct val="150000"/>
              </a:lnSpc>
              <a:buClr>
                <a:schemeClr val="accent1"/>
              </a:buClr>
              <a:buFont typeface="Wingdings" pitchFamily="2" charset="2"/>
              <a:buChar char="§"/>
            </a:pPr>
            <a:r>
              <a:rPr lang="en-GB" sz="1400" dirty="0">
                <a:hlinkClick r:id="rId5" action="ppaction://hlinksldjump"/>
              </a:rPr>
              <a:t>Backshells, hoods</a:t>
            </a:r>
            <a:endParaRPr lang="en-GB" sz="1400" dirty="0"/>
          </a:p>
          <a:p>
            <a:pPr marL="342900" indent="-342900">
              <a:lnSpc>
                <a:spcPct val="150000"/>
              </a:lnSpc>
              <a:buClr>
                <a:schemeClr val="accent1"/>
              </a:buClr>
              <a:buFont typeface="Wingdings" pitchFamily="2" charset="2"/>
              <a:buChar char="§"/>
            </a:pPr>
            <a:r>
              <a:rPr lang="en-GB" sz="1400" dirty="0">
                <a:hlinkClick r:id="rId6" action="ppaction://hlinksldjump"/>
              </a:rPr>
              <a:t>Shielding &amp; protection</a:t>
            </a:r>
            <a:endParaRPr lang="en-GB" sz="1400" dirty="0"/>
          </a:p>
          <a:p>
            <a:pPr marL="342900" indent="-342900">
              <a:lnSpc>
                <a:spcPct val="150000"/>
              </a:lnSpc>
              <a:buClr>
                <a:schemeClr val="accent1"/>
              </a:buClr>
              <a:buFont typeface="Wingdings" pitchFamily="2" charset="2"/>
              <a:buChar char="§"/>
            </a:pPr>
            <a:r>
              <a:rPr lang="en-GB" sz="1400" dirty="0">
                <a:hlinkClick r:id="rId7" action="ppaction://hlinksldjump"/>
              </a:rPr>
              <a:t>Twisted Pairs</a:t>
            </a:r>
            <a:endParaRPr lang="en-GB" sz="1400" dirty="0"/>
          </a:p>
        </p:txBody>
      </p:sp>
      <p:sp>
        <p:nvSpPr>
          <p:cNvPr id="8" name="TextBox 7">
            <a:extLst>
              <a:ext uri="{FF2B5EF4-FFF2-40B4-BE49-F238E27FC236}">
                <a16:creationId xmlns:a16="http://schemas.microsoft.com/office/drawing/2014/main" id="{7217D2F8-9994-A267-9256-035DD312D50F}"/>
              </a:ext>
            </a:extLst>
          </p:cNvPr>
          <p:cNvSpPr txBox="1"/>
          <p:nvPr/>
        </p:nvSpPr>
        <p:spPr>
          <a:xfrm>
            <a:off x="4203570" y="1491962"/>
            <a:ext cx="3547766" cy="1989071"/>
          </a:xfrm>
          <a:prstGeom prst="rect">
            <a:avLst/>
          </a:prstGeom>
          <a:noFill/>
        </p:spPr>
        <p:txBody>
          <a:bodyPr wrap="none" rtlCol="0">
            <a:spAutoFit/>
          </a:bodyPr>
          <a:lstStyle/>
          <a:p>
            <a:pPr marL="342900" indent="-342900">
              <a:lnSpc>
                <a:spcPct val="150000"/>
              </a:lnSpc>
              <a:buClr>
                <a:schemeClr val="accent1"/>
              </a:buClr>
              <a:buFont typeface="Wingdings" pitchFamily="2" charset="2"/>
              <a:buChar char="§"/>
            </a:pPr>
            <a:r>
              <a:rPr lang="en-GB" sz="1400" dirty="0">
                <a:hlinkClick r:id="rId8" action="ppaction://hlinksldjump"/>
              </a:rPr>
              <a:t>Labelling, cable management</a:t>
            </a:r>
            <a:endParaRPr lang="en-GB" sz="1400" dirty="0"/>
          </a:p>
          <a:p>
            <a:pPr marL="342900" indent="-342900">
              <a:lnSpc>
                <a:spcPct val="150000"/>
              </a:lnSpc>
              <a:buClr>
                <a:schemeClr val="accent1"/>
              </a:buClr>
              <a:buFont typeface="Wingdings" pitchFamily="2" charset="2"/>
              <a:buChar char="§"/>
            </a:pPr>
            <a:r>
              <a:rPr lang="en-GB" sz="1400" dirty="0">
                <a:hlinkClick r:id="rId9" action="ppaction://hlinksldjump"/>
              </a:rPr>
              <a:t>Cable Generator</a:t>
            </a:r>
            <a:endParaRPr lang="en-GB" sz="1400" dirty="0"/>
          </a:p>
          <a:p>
            <a:pPr marL="342900" indent="-342900">
              <a:lnSpc>
                <a:spcPct val="150000"/>
              </a:lnSpc>
              <a:buClr>
                <a:schemeClr val="accent1"/>
              </a:buClr>
              <a:buFont typeface="Wingdings" pitchFamily="2" charset="2"/>
              <a:buChar char="§"/>
            </a:pPr>
            <a:r>
              <a:rPr lang="en-GB" sz="1400" dirty="0">
                <a:hlinkClick r:id="rId10" action="ppaction://hlinksldjump"/>
              </a:rPr>
              <a:t>Ribbon cable assemblies</a:t>
            </a:r>
            <a:endParaRPr lang="en-GB" sz="1400" dirty="0"/>
          </a:p>
          <a:p>
            <a:pPr marL="342900" indent="-342900">
              <a:lnSpc>
                <a:spcPct val="150000"/>
              </a:lnSpc>
              <a:buClr>
                <a:schemeClr val="accent1"/>
              </a:buClr>
              <a:buFont typeface="Wingdings" pitchFamily="2" charset="2"/>
              <a:buChar char="§"/>
            </a:pPr>
            <a:r>
              <a:rPr lang="en-GB" sz="1400" dirty="0">
                <a:hlinkClick r:id="rId11" action="ppaction://hlinksldjump"/>
              </a:rPr>
              <a:t>Cable assemblies for PCB connectors</a:t>
            </a:r>
            <a:endParaRPr lang="en-GB" sz="1400" dirty="0"/>
          </a:p>
          <a:p>
            <a:pPr marL="342900" indent="-342900">
              <a:lnSpc>
                <a:spcPct val="150000"/>
              </a:lnSpc>
              <a:buClr>
                <a:schemeClr val="accent1"/>
              </a:buClr>
              <a:buFont typeface="Wingdings" pitchFamily="2" charset="2"/>
              <a:buChar char="§"/>
            </a:pPr>
            <a:r>
              <a:rPr lang="en-GB" sz="1400" dirty="0">
                <a:hlinkClick r:id="rId12" action="ppaction://hlinksldjump"/>
              </a:rPr>
              <a:t>Customized cable assemblies</a:t>
            </a:r>
            <a:endParaRPr lang="en-GB" sz="1400" dirty="0"/>
          </a:p>
          <a:p>
            <a:pPr marL="342900" indent="-342900">
              <a:lnSpc>
                <a:spcPct val="150000"/>
              </a:lnSpc>
              <a:buClr>
                <a:schemeClr val="accent1"/>
              </a:buClr>
              <a:buFont typeface="Wingdings" pitchFamily="2" charset="2"/>
              <a:buChar char="§"/>
            </a:pPr>
            <a:r>
              <a:rPr lang="en-GB" sz="1400" dirty="0">
                <a:hlinkClick r:id="rId13" action="ppaction://hlinksldjump"/>
              </a:rPr>
              <a:t>How we can help</a:t>
            </a:r>
            <a:endParaRPr lang="en-GB" sz="1400" dirty="0"/>
          </a:p>
        </p:txBody>
      </p:sp>
    </p:spTree>
    <p:extLst>
      <p:ext uri="{BB962C8B-B14F-4D97-AF65-F5344CB8AC3E}">
        <p14:creationId xmlns:p14="http://schemas.microsoft.com/office/powerpoint/2010/main" val="3764819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AFDC85F-C1EF-5BB6-1BC3-DA4C2C145D15}"/>
              </a:ext>
            </a:extLst>
          </p:cNvPr>
          <p:cNvSpPr>
            <a:spLocks noGrp="1"/>
          </p:cNvSpPr>
          <p:nvPr>
            <p:ph type="body" sz="quarter" idx="13"/>
          </p:nvPr>
        </p:nvSpPr>
        <p:spPr/>
        <p:txBody>
          <a:bodyPr/>
          <a:lstStyle/>
          <a:p>
            <a:r>
              <a:rPr lang="en-GB" kern="0" dirty="0">
                <a:cs typeface="DaxOT-Regular"/>
              </a:rPr>
              <a:t>Pre-cabled contacts</a:t>
            </a:r>
          </a:p>
        </p:txBody>
      </p:sp>
      <p:sp>
        <p:nvSpPr>
          <p:cNvPr id="7" name="Text Placeholder 6">
            <a:extLst>
              <a:ext uri="{FF2B5EF4-FFF2-40B4-BE49-F238E27FC236}">
                <a16:creationId xmlns:a16="http://schemas.microsoft.com/office/drawing/2014/main" id="{527081AA-A86F-AA71-C0AC-9E8798C71ACF}"/>
              </a:ext>
            </a:extLst>
          </p:cNvPr>
          <p:cNvSpPr>
            <a:spLocks noGrp="1"/>
          </p:cNvSpPr>
          <p:nvPr>
            <p:ph type="body" sz="quarter" idx="14"/>
          </p:nvPr>
        </p:nvSpPr>
        <p:spPr>
          <a:xfrm>
            <a:off x="389058" y="3673644"/>
            <a:ext cx="8145342" cy="949325"/>
          </a:xfrm>
        </p:spPr>
        <p:txBody>
          <a:bodyPr/>
          <a:lstStyle/>
          <a:p>
            <a:pPr>
              <a:lnSpc>
                <a:spcPts val="1300"/>
              </a:lnSpc>
              <a:spcBef>
                <a:spcPts val="300"/>
              </a:spcBef>
            </a:pPr>
            <a:r>
              <a:rPr lang="en-GB" sz="800" dirty="0"/>
              <a:t>The most basic level of ready-made cable assemblies, these are simply the individual contacts fitted with an appropriate wire. The assembly may be single or double ended, and come in a choice of colour and length. You will need to purchase the connector housings and insertion tooling separately. It does not eliminate all your processes, but does eliminate the hardest operation and most expensive tooling – crimping.</a:t>
            </a:r>
          </a:p>
          <a:p>
            <a:pPr>
              <a:lnSpc>
                <a:spcPts val="1300"/>
              </a:lnSpc>
              <a:spcBef>
                <a:spcPts val="300"/>
              </a:spcBef>
            </a:pPr>
            <a:r>
              <a:rPr lang="en-GB" sz="800" dirty="0"/>
              <a:t>We stock some options at pre-set lengths and colours for you to purchase off-the-shelf – </a:t>
            </a:r>
            <a:r>
              <a:rPr lang="en-GB" sz="800" dirty="0">
                <a:hlinkClick r:id="rId2"/>
              </a:rPr>
              <a:t>check the website</a:t>
            </a:r>
            <a:r>
              <a:rPr lang="en-GB" sz="800" dirty="0"/>
              <a:t> or </a:t>
            </a:r>
            <a:r>
              <a:rPr lang="en-GB" sz="800" dirty="0">
                <a:hlinkClick r:id="rId3"/>
              </a:rPr>
              <a:t>contact us</a:t>
            </a:r>
            <a:r>
              <a:rPr lang="en-GB" sz="800" dirty="0"/>
              <a:t> for help.</a:t>
            </a:r>
            <a:endParaRPr lang="en-US" sz="800" dirty="0"/>
          </a:p>
        </p:txBody>
      </p:sp>
      <p:pic>
        <p:nvPicPr>
          <p:cNvPr id="2" name="Picture 1" descr="A picture containing cable&#10;&#10;Description automatically generated">
            <a:extLst>
              <a:ext uri="{FF2B5EF4-FFF2-40B4-BE49-F238E27FC236}">
                <a16:creationId xmlns:a16="http://schemas.microsoft.com/office/drawing/2014/main" id="{32E83A03-72A7-244C-ECE5-717DCD49D471}"/>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618854" y="740145"/>
            <a:ext cx="4686197" cy="2928874"/>
          </a:xfrm>
          <a:prstGeom prst="rect">
            <a:avLst/>
          </a:prstGeom>
        </p:spPr>
      </p:pic>
    </p:spTree>
    <p:extLst>
      <p:ext uri="{BB962C8B-B14F-4D97-AF65-F5344CB8AC3E}">
        <p14:creationId xmlns:p14="http://schemas.microsoft.com/office/powerpoint/2010/main" val="1995555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AFDC85F-C1EF-5BB6-1BC3-DA4C2C145D15}"/>
              </a:ext>
            </a:extLst>
          </p:cNvPr>
          <p:cNvSpPr>
            <a:spLocks noGrp="1"/>
          </p:cNvSpPr>
          <p:nvPr>
            <p:ph type="body" sz="quarter" idx="13"/>
          </p:nvPr>
        </p:nvSpPr>
        <p:spPr/>
        <p:txBody>
          <a:bodyPr/>
          <a:lstStyle/>
          <a:p>
            <a:r>
              <a:rPr lang="en-GB" kern="0" dirty="0">
                <a:cs typeface="DaxOT-Regular"/>
              </a:rPr>
              <a:t>Ready-made basic cable assemblies </a:t>
            </a:r>
          </a:p>
        </p:txBody>
      </p:sp>
      <p:sp>
        <p:nvSpPr>
          <p:cNvPr id="7" name="Text Placeholder 6">
            <a:extLst>
              <a:ext uri="{FF2B5EF4-FFF2-40B4-BE49-F238E27FC236}">
                <a16:creationId xmlns:a16="http://schemas.microsoft.com/office/drawing/2014/main" id="{527081AA-A86F-AA71-C0AC-9E8798C71ACF}"/>
              </a:ext>
            </a:extLst>
          </p:cNvPr>
          <p:cNvSpPr>
            <a:spLocks noGrp="1"/>
          </p:cNvSpPr>
          <p:nvPr>
            <p:ph type="body" sz="quarter" idx="14"/>
          </p:nvPr>
        </p:nvSpPr>
        <p:spPr/>
        <p:txBody>
          <a:bodyPr/>
          <a:lstStyle/>
          <a:p>
            <a:pPr>
              <a:lnSpc>
                <a:spcPts val="1300"/>
              </a:lnSpc>
              <a:spcBef>
                <a:spcPts val="300"/>
              </a:spcBef>
            </a:pPr>
            <a:r>
              <a:rPr lang="en-GB" sz="800" dirty="0"/>
              <a:t>We have a wide selection of ready-made cable assemblies, and these options are being added to regularly. Choices include single and double ended, in lengths of 150/300/450mm (6, 12 and 18”). Typically the wire </a:t>
            </a:r>
            <a:r>
              <a:rPr lang="en-GB" sz="800" dirty="0" err="1"/>
              <a:t>color</a:t>
            </a:r>
            <a:r>
              <a:rPr lang="en-GB" sz="800" dirty="0"/>
              <a:t> will be white for double ended, multi-</a:t>
            </a:r>
            <a:r>
              <a:rPr lang="en-GB" sz="800" dirty="0" err="1"/>
              <a:t>color</a:t>
            </a:r>
            <a:r>
              <a:rPr lang="en-GB" sz="800" dirty="0"/>
              <a:t> for single ended (although there are some exceptions).</a:t>
            </a:r>
          </a:p>
          <a:p>
            <a:pPr>
              <a:lnSpc>
                <a:spcPts val="1300"/>
              </a:lnSpc>
              <a:spcBef>
                <a:spcPts val="300"/>
              </a:spcBef>
            </a:pPr>
            <a:r>
              <a:rPr lang="en-GB" sz="800" dirty="0"/>
              <a:t>These items can be found </a:t>
            </a:r>
            <a:r>
              <a:rPr lang="en-GB" sz="800" dirty="0">
                <a:hlinkClick r:id="rId2"/>
              </a:rPr>
              <a:t>on the website</a:t>
            </a:r>
            <a:r>
              <a:rPr lang="en-GB" sz="800" dirty="0"/>
              <a:t> under their applicable product family, choose “Cable Assemblies” in the second layer of options.</a:t>
            </a:r>
            <a:endParaRPr lang="en-US" sz="800" dirty="0"/>
          </a:p>
        </p:txBody>
      </p:sp>
      <p:pic>
        <p:nvPicPr>
          <p:cNvPr id="2" name="Picture 1">
            <a:extLst>
              <a:ext uri="{FF2B5EF4-FFF2-40B4-BE49-F238E27FC236}">
                <a16:creationId xmlns:a16="http://schemas.microsoft.com/office/drawing/2014/main" id="{7E617C58-7E2D-059E-D1CC-BAB6658807E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71597" y="1510009"/>
            <a:ext cx="3783344" cy="1951383"/>
          </a:xfrm>
          <a:prstGeom prst="rect">
            <a:avLst/>
          </a:prstGeom>
        </p:spPr>
      </p:pic>
      <p:pic>
        <p:nvPicPr>
          <p:cNvPr id="4" name="Picture 3">
            <a:extLst>
              <a:ext uri="{FF2B5EF4-FFF2-40B4-BE49-F238E27FC236}">
                <a16:creationId xmlns:a16="http://schemas.microsoft.com/office/drawing/2014/main" id="{E81A8102-1414-B087-B6C2-75F60065ED07}"/>
              </a:ext>
            </a:extLst>
          </p:cNvPr>
          <p:cNvPicPr>
            <a:picLocks noChangeAspect="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501413">
            <a:off x="2826686" y="442346"/>
            <a:ext cx="4289823" cy="2935142"/>
          </a:xfrm>
          <a:prstGeom prst="rect">
            <a:avLst/>
          </a:prstGeom>
        </p:spPr>
      </p:pic>
    </p:spTree>
    <p:extLst>
      <p:ext uri="{BB962C8B-B14F-4D97-AF65-F5344CB8AC3E}">
        <p14:creationId xmlns:p14="http://schemas.microsoft.com/office/powerpoint/2010/main" val="67805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AFDC85F-C1EF-5BB6-1BC3-DA4C2C145D15}"/>
              </a:ext>
            </a:extLst>
          </p:cNvPr>
          <p:cNvSpPr>
            <a:spLocks noGrp="1"/>
          </p:cNvSpPr>
          <p:nvPr>
            <p:ph type="body" sz="quarter" idx="13"/>
          </p:nvPr>
        </p:nvSpPr>
        <p:spPr/>
        <p:txBody>
          <a:bodyPr/>
          <a:lstStyle/>
          <a:p>
            <a:r>
              <a:rPr lang="en-GB" kern="0" dirty="0">
                <a:cs typeface="DaxOT-Regular"/>
              </a:rPr>
              <a:t>Backpotting</a:t>
            </a:r>
          </a:p>
        </p:txBody>
      </p:sp>
      <p:sp>
        <p:nvSpPr>
          <p:cNvPr id="7" name="Text Placeholder 6">
            <a:extLst>
              <a:ext uri="{FF2B5EF4-FFF2-40B4-BE49-F238E27FC236}">
                <a16:creationId xmlns:a16="http://schemas.microsoft.com/office/drawing/2014/main" id="{527081AA-A86F-AA71-C0AC-9E8798C71ACF}"/>
              </a:ext>
            </a:extLst>
          </p:cNvPr>
          <p:cNvSpPr>
            <a:spLocks noGrp="1"/>
          </p:cNvSpPr>
          <p:nvPr>
            <p:ph type="body" sz="quarter" idx="14"/>
          </p:nvPr>
        </p:nvSpPr>
        <p:spPr/>
        <p:txBody>
          <a:bodyPr/>
          <a:lstStyle/>
          <a:p>
            <a:pPr>
              <a:lnSpc>
                <a:spcPts val="1300"/>
              </a:lnSpc>
              <a:spcBef>
                <a:spcPts val="300"/>
              </a:spcBef>
            </a:pPr>
            <a:r>
              <a:rPr lang="en-GB" sz="800" dirty="0"/>
              <a:t>All connectors with extended rear walls will also be </a:t>
            </a:r>
            <a:r>
              <a:rPr lang="en-GB" sz="800" dirty="0" err="1"/>
              <a:t>backpotted</a:t>
            </a:r>
            <a:r>
              <a:rPr lang="en-GB" sz="800" dirty="0"/>
              <a:t> as standard. This assists with strain relief – read more on our popular “</a:t>
            </a:r>
            <a:r>
              <a:rPr lang="en-GB" sz="800" dirty="0">
                <a:hlinkClick r:id="rId2"/>
              </a:rPr>
              <a:t>What is backpotting</a:t>
            </a:r>
            <a:r>
              <a:rPr lang="en-GB" sz="800" dirty="0"/>
              <a:t>” article.</a:t>
            </a:r>
          </a:p>
          <a:p>
            <a:pPr>
              <a:lnSpc>
                <a:spcPts val="1300"/>
              </a:lnSpc>
              <a:spcBef>
                <a:spcPts val="300"/>
              </a:spcBef>
            </a:pPr>
            <a:r>
              <a:rPr lang="en-GB" sz="800" dirty="0"/>
              <a:t>Backpotting walls are available on our </a:t>
            </a:r>
            <a:r>
              <a:rPr lang="en-GB" sz="800" dirty="0">
                <a:hlinkClick r:id="rId3"/>
              </a:rPr>
              <a:t>High-Reliability</a:t>
            </a:r>
            <a:r>
              <a:rPr lang="en-GB" sz="800" dirty="0"/>
              <a:t> ranges of Gecko and M300, and selected </a:t>
            </a:r>
            <a:r>
              <a:rPr lang="en-GB" sz="800" dirty="0">
                <a:hlinkClick r:id="rId4"/>
              </a:rPr>
              <a:t>Extended Wall Datamate-J-Tek</a:t>
            </a:r>
            <a:r>
              <a:rPr lang="en-GB" sz="800" dirty="0"/>
              <a:t> connectors.</a:t>
            </a:r>
          </a:p>
          <a:p>
            <a:pPr>
              <a:lnSpc>
                <a:spcPts val="1300"/>
              </a:lnSpc>
              <a:spcBef>
                <a:spcPts val="300"/>
              </a:spcBef>
            </a:pPr>
            <a:r>
              <a:rPr lang="en-GB" sz="800" dirty="0"/>
              <a:t>Backpotting can also be accommodated on certain products without walls by adding temporary dams – </a:t>
            </a:r>
            <a:r>
              <a:rPr lang="en-GB" sz="800" dirty="0">
                <a:hlinkClick r:id="rId5"/>
              </a:rPr>
              <a:t>ask our Experts</a:t>
            </a:r>
            <a:r>
              <a:rPr lang="en-GB" sz="800" dirty="0"/>
              <a:t> for assistance.</a:t>
            </a:r>
            <a:endParaRPr lang="en-US" sz="800" dirty="0"/>
          </a:p>
        </p:txBody>
      </p:sp>
      <p:pic>
        <p:nvPicPr>
          <p:cNvPr id="4" name="Picture 3">
            <a:extLst>
              <a:ext uri="{FF2B5EF4-FFF2-40B4-BE49-F238E27FC236}">
                <a16:creationId xmlns:a16="http://schemas.microsoft.com/office/drawing/2014/main" id="{8C3170C9-C250-49D9-4EDD-4E95C4A544D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82352" y="1306382"/>
            <a:ext cx="8297437" cy="2238072"/>
          </a:xfrm>
          <a:prstGeom prst="rect">
            <a:avLst/>
          </a:prstGeom>
        </p:spPr>
      </p:pic>
    </p:spTree>
    <p:extLst>
      <p:ext uri="{BB962C8B-B14F-4D97-AF65-F5344CB8AC3E}">
        <p14:creationId xmlns:p14="http://schemas.microsoft.com/office/powerpoint/2010/main" val="3844177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AFDC85F-C1EF-5BB6-1BC3-DA4C2C145D15}"/>
              </a:ext>
            </a:extLst>
          </p:cNvPr>
          <p:cNvSpPr>
            <a:spLocks noGrp="1"/>
          </p:cNvSpPr>
          <p:nvPr>
            <p:ph type="body" sz="quarter" idx="13"/>
          </p:nvPr>
        </p:nvSpPr>
        <p:spPr/>
        <p:txBody>
          <a:bodyPr/>
          <a:lstStyle/>
          <a:p>
            <a:r>
              <a:rPr lang="en-GB" kern="0" dirty="0">
                <a:cs typeface="DaxOT-Regular"/>
              </a:rPr>
              <a:t>Backshells or hoods</a:t>
            </a:r>
          </a:p>
        </p:txBody>
      </p:sp>
      <p:sp>
        <p:nvSpPr>
          <p:cNvPr id="7" name="Text Placeholder 6">
            <a:extLst>
              <a:ext uri="{FF2B5EF4-FFF2-40B4-BE49-F238E27FC236}">
                <a16:creationId xmlns:a16="http://schemas.microsoft.com/office/drawing/2014/main" id="{527081AA-A86F-AA71-C0AC-9E8798C71ACF}"/>
              </a:ext>
            </a:extLst>
          </p:cNvPr>
          <p:cNvSpPr>
            <a:spLocks noGrp="1"/>
          </p:cNvSpPr>
          <p:nvPr>
            <p:ph type="body" sz="quarter" idx="14"/>
          </p:nvPr>
        </p:nvSpPr>
        <p:spPr/>
        <p:txBody>
          <a:bodyPr/>
          <a:lstStyle/>
          <a:p>
            <a:pPr>
              <a:lnSpc>
                <a:spcPts val="1300"/>
              </a:lnSpc>
              <a:spcBef>
                <a:spcPts val="300"/>
              </a:spcBef>
            </a:pPr>
            <a:r>
              <a:rPr lang="en-GB" sz="800" dirty="0"/>
              <a:t>Some connectors also have the option of hoods or backshells, which can be fitted for added strain relief or mechanical protection. Available with:</a:t>
            </a:r>
          </a:p>
          <a:p>
            <a:pPr>
              <a:lnSpc>
                <a:spcPts val="1300"/>
              </a:lnSpc>
              <a:spcBef>
                <a:spcPts val="300"/>
              </a:spcBef>
            </a:pPr>
            <a:endParaRPr lang="en-GB" dirty="0"/>
          </a:p>
          <a:p>
            <a:pPr>
              <a:lnSpc>
                <a:spcPts val="1300"/>
              </a:lnSpc>
              <a:spcBef>
                <a:spcPts val="300"/>
              </a:spcBef>
            </a:pPr>
            <a:endParaRPr lang="en-GB" sz="800" dirty="0"/>
          </a:p>
          <a:p>
            <a:pPr>
              <a:lnSpc>
                <a:spcPts val="1300"/>
              </a:lnSpc>
              <a:spcBef>
                <a:spcPts val="300"/>
              </a:spcBef>
            </a:pPr>
            <a:r>
              <a:rPr lang="en-GB" sz="800" dirty="0"/>
              <a:t>The </a:t>
            </a:r>
            <a:r>
              <a:rPr lang="en-GB" sz="800" dirty="0" err="1"/>
              <a:t>Datamate</a:t>
            </a:r>
            <a:r>
              <a:rPr lang="en-GB" sz="800" dirty="0"/>
              <a:t> and Gecko metal backshells can also be applied to </a:t>
            </a:r>
            <a:r>
              <a:rPr lang="en-GB" sz="800" dirty="0" err="1"/>
              <a:t>Datamate</a:t>
            </a:r>
            <a:r>
              <a:rPr lang="en-GB" sz="800" dirty="0"/>
              <a:t> Mix-Tek and selected Gecko-MT cable assemblies respectively.</a:t>
            </a:r>
            <a:endParaRPr lang="en-US" sz="800" dirty="0"/>
          </a:p>
        </p:txBody>
      </p:sp>
      <p:sp>
        <p:nvSpPr>
          <p:cNvPr id="2" name="TextBox 1">
            <a:extLst>
              <a:ext uri="{FF2B5EF4-FFF2-40B4-BE49-F238E27FC236}">
                <a16:creationId xmlns:a16="http://schemas.microsoft.com/office/drawing/2014/main" id="{B4F265C3-C869-D02F-EE6F-C8F3D1CCE2E6}"/>
              </a:ext>
            </a:extLst>
          </p:cNvPr>
          <p:cNvSpPr txBox="1"/>
          <p:nvPr/>
        </p:nvSpPr>
        <p:spPr>
          <a:xfrm>
            <a:off x="389057" y="3934418"/>
            <a:ext cx="8065267" cy="432000"/>
          </a:xfrm>
          <a:prstGeom prst="rect">
            <a:avLst/>
          </a:prstGeom>
          <a:noFill/>
        </p:spPr>
        <p:txBody>
          <a:bodyPr wrap="square" numCol="2" rtlCol="0">
            <a:spAutoFit/>
          </a:bodyPr>
          <a:lstStyle/>
          <a:p>
            <a:pPr marL="171450" indent="-171450">
              <a:lnSpc>
                <a:spcPts val="1300"/>
              </a:lnSpc>
              <a:buClr>
                <a:schemeClr val="accent1"/>
              </a:buClr>
              <a:buFont typeface="Wingdings" pitchFamily="2" charset="2"/>
              <a:buChar char="§"/>
            </a:pPr>
            <a:r>
              <a:rPr lang="en-GB" sz="800" dirty="0"/>
              <a:t>Gecko-SL – metal backshells (can be fitted after cable assembly)</a:t>
            </a:r>
          </a:p>
          <a:p>
            <a:pPr marL="171450" indent="-171450">
              <a:lnSpc>
                <a:spcPts val="1300"/>
              </a:lnSpc>
              <a:buClr>
                <a:schemeClr val="accent1"/>
              </a:buClr>
              <a:buFont typeface="Wingdings" pitchFamily="2" charset="2"/>
              <a:buChar char="§"/>
            </a:pPr>
            <a:r>
              <a:rPr lang="en-GB" sz="800" dirty="0"/>
              <a:t>Datamate J-Tek – kits with plastic hoods</a:t>
            </a:r>
          </a:p>
          <a:p>
            <a:pPr marL="171450" indent="-171450">
              <a:lnSpc>
                <a:spcPts val="1300"/>
              </a:lnSpc>
              <a:buClr>
                <a:schemeClr val="accent1"/>
              </a:buClr>
              <a:buFont typeface="Wingdings" pitchFamily="2" charset="2"/>
              <a:buChar char="§"/>
            </a:pPr>
            <a:r>
              <a:rPr lang="en-GB" sz="800" dirty="0"/>
              <a:t>Datamate J-Tek – metal backshells (must be fitted before assembly)</a:t>
            </a:r>
          </a:p>
          <a:p>
            <a:pPr marL="171450" indent="-171450">
              <a:lnSpc>
                <a:spcPts val="1300"/>
              </a:lnSpc>
              <a:buClr>
                <a:schemeClr val="accent1"/>
              </a:buClr>
              <a:buFont typeface="Wingdings" pitchFamily="2" charset="2"/>
              <a:buChar char="§"/>
            </a:pPr>
            <a:r>
              <a:rPr lang="en-GB" sz="800" dirty="0"/>
              <a:t>Datamate L-Tek – plastic hoods for double row female cable connectors</a:t>
            </a:r>
            <a:endParaRPr lang="en-US" sz="800" dirty="0"/>
          </a:p>
        </p:txBody>
      </p:sp>
      <p:pic>
        <p:nvPicPr>
          <p:cNvPr id="10" name="Picture 9" descr="A picture containing indoor, connector, cable&#10;&#10;Description automatically generated">
            <a:extLst>
              <a:ext uri="{FF2B5EF4-FFF2-40B4-BE49-F238E27FC236}">
                <a16:creationId xmlns:a16="http://schemas.microsoft.com/office/drawing/2014/main" id="{1435DD62-253F-6A66-96CE-DA930645F5F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5490" y="152962"/>
            <a:ext cx="7772400" cy="4371975"/>
          </a:xfrm>
          <a:prstGeom prst="rect">
            <a:avLst/>
          </a:prstGeom>
        </p:spPr>
      </p:pic>
    </p:spTree>
    <p:extLst>
      <p:ext uri="{BB962C8B-B14F-4D97-AF65-F5344CB8AC3E}">
        <p14:creationId xmlns:p14="http://schemas.microsoft.com/office/powerpoint/2010/main" val="704661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AFDC85F-C1EF-5BB6-1BC3-DA4C2C145D15}"/>
              </a:ext>
            </a:extLst>
          </p:cNvPr>
          <p:cNvSpPr>
            <a:spLocks noGrp="1"/>
          </p:cNvSpPr>
          <p:nvPr>
            <p:ph type="body" sz="quarter" idx="13"/>
          </p:nvPr>
        </p:nvSpPr>
        <p:spPr/>
        <p:txBody>
          <a:bodyPr/>
          <a:lstStyle/>
          <a:p>
            <a:r>
              <a:rPr lang="en-GB" kern="0" dirty="0">
                <a:cs typeface="DaxOT-Regular"/>
              </a:rPr>
              <a:t>Full Cable Assembly Shielding and Protection</a:t>
            </a:r>
          </a:p>
        </p:txBody>
      </p:sp>
      <p:sp>
        <p:nvSpPr>
          <p:cNvPr id="7" name="Text Placeholder 6">
            <a:extLst>
              <a:ext uri="{FF2B5EF4-FFF2-40B4-BE49-F238E27FC236}">
                <a16:creationId xmlns:a16="http://schemas.microsoft.com/office/drawing/2014/main" id="{527081AA-A86F-AA71-C0AC-9E8798C71ACF}"/>
              </a:ext>
            </a:extLst>
          </p:cNvPr>
          <p:cNvSpPr>
            <a:spLocks noGrp="1"/>
          </p:cNvSpPr>
          <p:nvPr>
            <p:ph type="body" sz="quarter" idx="14"/>
          </p:nvPr>
        </p:nvSpPr>
        <p:spPr/>
        <p:txBody>
          <a:bodyPr/>
          <a:lstStyle/>
          <a:p>
            <a:pPr>
              <a:lnSpc>
                <a:spcPts val="1300"/>
              </a:lnSpc>
              <a:spcBef>
                <a:spcPts val="300"/>
              </a:spcBef>
            </a:pPr>
            <a:r>
              <a:rPr lang="en-GB" sz="800" dirty="0"/>
              <a:t>In combination with the metal backshells, adding metal braiding along the length of the cable assembly completely shields the whole product. We can supply a fully finished cable assembly with the shielding braid fixed in place with Band-It ties. For the Gecko-SL product range, we have even developed a standard part numbering system for these options.</a:t>
            </a:r>
          </a:p>
          <a:p>
            <a:pPr>
              <a:lnSpc>
                <a:spcPts val="1300"/>
              </a:lnSpc>
              <a:spcBef>
                <a:spcPts val="300"/>
              </a:spcBef>
            </a:pPr>
            <a:r>
              <a:rPr lang="en-GB" sz="800" dirty="0"/>
              <a:t>Alternatively, plastic braiding or </a:t>
            </a:r>
            <a:r>
              <a:rPr lang="en-GB" sz="800" dirty="0" err="1"/>
              <a:t>heatshrink</a:t>
            </a:r>
            <a:r>
              <a:rPr lang="en-GB" sz="800" dirty="0"/>
              <a:t> provides a level of protection to the cable bundle – </a:t>
            </a:r>
            <a:r>
              <a:rPr lang="en-GB" sz="800" dirty="0">
                <a:hlinkClick r:id="rId2"/>
              </a:rPr>
              <a:t>ask for further information</a:t>
            </a:r>
            <a:r>
              <a:rPr lang="en-GB" sz="800" dirty="0"/>
              <a:t> on these options.</a:t>
            </a:r>
            <a:endParaRPr lang="en-US" sz="800" dirty="0"/>
          </a:p>
        </p:txBody>
      </p:sp>
      <p:pic>
        <p:nvPicPr>
          <p:cNvPr id="4" name="Picture 3" descr="A picture containing dark, key&#10;&#10;Description automatically generated">
            <a:extLst>
              <a:ext uri="{FF2B5EF4-FFF2-40B4-BE49-F238E27FC236}">
                <a16:creationId xmlns:a16="http://schemas.microsoft.com/office/drawing/2014/main" id="{5FB35C5C-87D4-DB04-EFEA-01607DD46F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73838" y="64959"/>
            <a:ext cx="4972396" cy="3995501"/>
          </a:xfrm>
          <a:prstGeom prst="rect">
            <a:avLst/>
          </a:prstGeom>
        </p:spPr>
      </p:pic>
    </p:spTree>
    <p:extLst>
      <p:ext uri="{BB962C8B-B14F-4D97-AF65-F5344CB8AC3E}">
        <p14:creationId xmlns:p14="http://schemas.microsoft.com/office/powerpoint/2010/main" val="1455971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AFDC85F-C1EF-5BB6-1BC3-DA4C2C145D15}"/>
              </a:ext>
            </a:extLst>
          </p:cNvPr>
          <p:cNvSpPr>
            <a:spLocks noGrp="1"/>
          </p:cNvSpPr>
          <p:nvPr>
            <p:ph type="body" sz="quarter" idx="13"/>
          </p:nvPr>
        </p:nvSpPr>
        <p:spPr/>
        <p:txBody>
          <a:bodyPr/>
          <a:lstStyle/>
          <a:p>
            <a:r>
              <a:rPr lang="en-GB" kern="0" dirty="0">
                <a:cs typeface="DaxOT-Regular"/>
              </a:rPr>
              <a:t>Twisted Pairs</a:t>
            </a:r>
          </a:p>
        </p:txBody>
      </p:sp>
      <p:sp>
        <p:nvSpPr>
          <p:cNvPr id="7" name="Text Placeholder 6">
            <a:extLst>
              <a:ext uri="{FF2B5EF4-FFF2-40B4-BE49-F238E27FC236}">
                <a16:creationId xmlns:a16="http://schemas.microsoft.com/office/drawing/2014/main" id="{527081AA-A86F-AA71-C0AC-9E8798C71ACF}"/>
              </a:ext>
            </a:extLst>
          </p:cNvPr>
          <p:cNvSpPr>
            <a:spLocks noGrp="1"/>
          </p:cNvSpPr>
          <p:nvPr>
            <p:ph type="body" sz="quarter" idx="14"/>
          </p:nvPr>
        </p:nvSpPr>
        <p:spPr>
          <a:xfrm>
            <a:off x="389058" y="3673644"/>
            <a:ext cx="8385826" cy="949325"/>
          </a:xfrm>
        </p:spPr>
        <p:txBody>
          <a:bodyPr/>
          <a:lstStyle/>
          <a:p>
            <a:pPr>
              <a:lnSpc>
                <a:spcPts val="1300"/>
              </a:lnSpc>
              <a:spcBef>
                <a:spcPts val="300"/>
              </a:spcBef>
            </a:pPr>
            <a:r>
              <a:rPr lang="en-GB" sz="800" dirty="0"/>
              <a:t>This cable style is very popular – for some customers, it is now the default requirement. Harwin uses two cable twist pitches (seen in the image as red/white and green/white), and alternates these two across the connector. This helps combat crosstalk across adjacent pairs of wires. We have developed a standard part numbering system for these options within the Gecko Latch and Gecko-SL product ranges.</a:t>
            </a:r>
          </a:p>
          <a:p>
            <a:pPr>
              <a:lnSpc>
                <a:spcPts val="1300"/>
              </a:lnSpc>
              <a:spcBef>
                <a:spcPts val="300"/>
              </a:spcBef>
            </a:pPr>
            <a:r>
              <a:rPr lang="en-GB" sz="800" dirty="0"/>
              <a:t>For maximum EMI </a:t>
            </a:r>
            <a:r>
              <a:rPr lang="en-GB" sz="800" dirty="0" err="1"/>
              <a:t>defense</a:t>
            </a:r>
            <a:r>
              <a:rPr lang="en-GB" sz="800" dirty="0"/>
              <a:t>, Gecko-SL includes a range incorporating both twisted and shielded cables, made on demand.</a:t>
            </a:r>
            <a:endParaRPr lang="en-US" sz="800" dirty="0"/>
          </a:p>
        </p:txBody>
      </p:sp>
      <p:pic>
        <p:nvPicPr>
          <p:cNvPr id="2" name="Picture 1">
            <a:extLst>
              <a:ext uri="{FF2B5EF4-FFF2-40B4-BE49-F238E27FC236}">
                <a16:creationId xmlns:a16="http://schemas.microsoft.com/office/drawing/2014/main" id="{A067E09D-D7E0-3317-653D-04DFF5F12ED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5771" y="533231"/>
            <a:ext cx="7772400" cy="4371975"/>
          </a:xfrm>
          <a:prstGeom prst="rect">
            <a:avLst/>
          </a:prstGeom>
        </p:spPr>
      </p:pic>
    </p:spTree>
    <p:extLst>
      <p:ext uri="{BB962C8B-B14F-4D97-AF65-F5344CB8AC3E}">
        <p14:creationId xmlns:p14="http://schemas.microsoft.com/office/powerpoint/2010/main" val="1241900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Harwin Theme">
  <a:themeElements>
    <a:clrScheme name="Harwin">
      <a:dk1>
        <a:srgbClr val="14133B"/>
      </a:dk1>
      <a:lt1>
        <a:sysClr val="window" lastClr="FFFFFF"/>
      </a:lt1>
      <a:dk2>
        <a:srgbClr val="44546A"/>
      </a:dk2>
      <a:lt2>
        <a:srgbClr val="FAFAFA"/>
      </a:lt2>
      <a:accent1>
        <a:srgbClr val="E40138"/>
      </a:accent1>
      <a:accent2>
        <a:srgbClr val="934D98"/>
      </a:accent2>
      <a:accent3>
        <a:srgbClr val="6884C2"/>
      </a:accent3>
      <a:accent4>
        <a:srgbClr val="E4007C"/>
      </a:accent4>
      <a:accent5>
        <a:srgbClr val="C03CBB"/>
      </a:accent5>
      <a:accent6>
        <a:srgbClr val="6F67E7"/>
      </a:accent6>
      <a:hlink>
        <a:srgbClr val="E40138"/>
      </a:hlink>
      <a:folHlink>
        <a:srgbClr val="934D98"/>
      </a:folHlink>
    </a:clrScheme>
    <a:fontScheme name="Harwin">
      <a:majorFont>
        <a:latin typeface="Maven Pro"/>
        <a:ea typeface=""/>
        <a:cs typeface=""/>
      </a:majorFont>
      <a:minorFont>
        <a:latin typeface="Maven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anchor="ctr"/>
      <a:lstStyle>
        <a:defPPr algn="l">
          <a:lnSpc>
            <a:spcPts val="1300"/>
          </a:lnSpc>
          <a:spcBef>
            <a:spcPts val="300"/>
          </a:spcBef>
          <a:defRPr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8433</TotalTime>
  <Words>1181</Words>
  <Application>Microsoft Macintosh PowerPoint</Application>
  <PresentationFormat>Custom</PresentationFormat>
  <Paragraphs>73</Paragraphs>
  <Slides>18</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18</vt:i4>
      </vt:variant>
    </vt:vector>
  </HeadingPairs>
  <TitlesOfParts>
    <vt:vector size="29" baseType="lpstr">
      <vt:lpstr>Wingdings</vt:lpstr>
      <vt:lpstr>Calibri</vt:lpstr>
      <vt:lpstr>Oswald SemiBold</vt:lpstr>
      <vt:lpstr>Maven Pro Medium</vt:lpstr>
      <vt:lpstr>Arial</vt:lpstr>
      <vt:lpstr>Maven Pro Black</vt:lpstr>
      <vt:lpstr>DaxOT-Regular</vt:lpstr>
      <vt:lpstr>Maven Pro SemiBold</vt:lpstr>
      <vt:lpstr>Maven Pro</vt:lpstr>
      <vt:lpstr>Maven Pro ExtraBold</vt:lpstr>
      <vt:lpstr>Harwin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GET HELP FROM A  HARWIN EXPERT</vt:lpstr>
      <vt:lpstr>PowerPoint Presentation</vt:lpstr>
    </vt:vector>
  </TitlesOfParts>
  <Manager>Ben Green</Manager>
  <Company>Harwin PLC</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Cable P{oducts Overview PTM - Harwin</dc:title>
  <dc:subject>HRi</dc:subject>
  <dc:creator>Wendy Jane Preston</dc:creator>
  <cp:keywords/>
  <dc:description/>
  <cp:lastModifiedBy>Matt Wilden</cp:lastModifiedBy>
  <cp:revision>184</cp:revision>
  <dcterms:created xsi:type="dcterms:W3CDTF">2022-10-20T09:37:01Z</dcterms:created>
  <dcterms:modified xsi:type="dcterms:W3CDTF">2025-05-07T08:57:27Z</dcterms:modified>
  <cp:category>Product Training Modules</cp:category>
</cp:coreProperties>
</file>